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56"/>
  </p:notes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86" r:id="rId21"/>
    <p:sldId id="276" r:id="rId22"/>
    <p:sldId id="277" r:id="rId23"/>
    <p:sldId id="285" r:id="rId24"/>
    <p:sldId id="278" r:id="rId25"/>
    <p:sldId id="287" r:id="rId26"/>
    <p:sldId id="279" r:id="rId27"/>
    <p:sldId id="280" r:id="rId28"/>
    <p:sldId id="292" r:id="rId29"/>
    <p:sldId id="281" r:id="rId30"/>
    <p:sldId id="291" r:id="rId31"/>
    <p:sldId id="282" r:id="rId32"/>
    <p:sldId id="289" r:id="rId33"/>
    <p:sldId id="283" r:id="rId34"/>
    <p:sldId id="284" r:id="rId35"/>
    <p:sldId id="290" r:id="rId36"/>
    <p:sldId id="293" r:id="rId37"/>
    <p:sldId id="294" r:id="rId38"/>
    <p:sldId id="295" r:id="rId39"/>
    <p:sldId id="296" r:id="rId40"/>
    <p:sldId id="297" r:id="rId41"/>
    <p:sldId id="299" r:id="rId42"/>
    <p:sldId id="298" r:id="rId43"/>
    <p:sldId id="300" r:id="rId44"/>
    <p:sldId id="301" r:id="rId45"/>
    <p:sldId id="310" r:id="rId46"/>
    <p:sldId id="305" r:id="rId47"/>
    <p:sldId id="309" r:id="rId48"/>
    <p:sldId id="306" r:id="rId49"/>
    <p:sldId id="308" r:id="rId50"/>
    <p:sldId id="307" r:id="rId51"/>
    <p:sldId id="311" r:id="rId52"/>
    <p:sldId id="302" r:id="rId53"/>
    <p:sldId id="303" r:id="rId54"/>
    <p:sldId id="304" r:id="rId55"/>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0" d="100"/>
          <a:sy n="70" d="100"/>
        </p:scale>
        <p:origin x="-51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BA68EF-8F40-4EE3-99F3-1766DC3ED47C}" type="datetimeFigureOut">
              <a:rPr lang="pt-BR" smtClean="0"/>
              <a:pPr/>
              <a:t>3/8/2012</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F9D0B91-47FA-4DD8-BBFB-76FE5F2A182F}" type="slidenum">
              <a:rPr lang="pt-BR" smtClean="0"/>
              <a:pPr/>
              <a:t>‹nº›</a:t>
            </a:fld>
            <a:endParaRPr lang="pt-B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p:txBody>
          <a:bodyPr/>
          <a:lstStyle/>
          <a:p>
            <a:fld id="{3F9D0B91-47FA-4DD8-BBFB-76FE5F2A182F}" type="slidenum">
              <a:rPr lang="pt-BR" smtClean="0"/>
              <a:pPr/>
              <a:t>2</a:t>
            </a:fld>
            <a:endParaRPr lang="pt-B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bg>
      <p:bgRef idx="1002">
        <a:schemeClr val="bg2"/>
      </p:bgRef>
    </p:bg>
    <p:spTree>
      <p:nvGrpSpPr>
        <p:cNvPr id="1" name=""/>
        <p:cNvGrpSpPr/>
        <p:nvPr/>
      </p:nvGrpSpPr>
      <p:grpSpPr>
        <a:xfrm>
          <a:off x="0" y="0"/>
          <a:ext cx="0" cy="0"/>
          <a:chOff x="0" y="0"/>
          <a:chExt cx="0" cy="0"/>
        </a:xfrm>
      </p:grpSpPr>
      <p:sp>
        <p:nvSpPr>
          <p:cNvPr id="9" name="Título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pt-BR" smtClean="0"/>
              <a:t>Clique para editar o estilo do título mestre</a:t>
            </a:r>
            <a:endParaRPr kumimoji="0" lang="en-US"/>
          </a:p>
        </p:txBody>
      </p:sp>
      <p:sp>
        <p:nvSpPr>
          <p:cNvPr id="17" name="Subtítulo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smtClean="0"/>
              <a:t>Clique para editar o estilo do subtítulo mestre</a:t>
            </a:r>
            <a:endParaRPr kumimoji="0" lang="en-US"/>
          </a:p>
        </p:txBody>
      </p:sp>
      <p:sp>
        <p:nvSpPr>
          <p:cNvPr id="30" name="Espaço Reservado para Data 29"/>
          <p:cNvSpPr>
            <a:spLocks noGrp="1"/>
          </p:cNvSpPr>
          <p:nvPr>
            <p:ph type="dt" sz="half" idx="10"/>
          </p:nvPr>
        </p:nvSpPr>
        <p:spPr/>
        <p:txBody>
          <a:bodyPr/>
          <a:lstStyle/>
          <a:p>
            <a:fld id="{E8A5AB02-EE29-43C0-9AE7-96D2D7D5B9BB}" type="datetimeFigureOut">
              <a:rPr lang="pt-BR" smtClean="0"/>
              <a:pPr/>
              <a:t>3/8/2012</a:t>
            </a:fld>
            <a:endParaRPr lang="pt-BR"/>
          </a:p>
        </p:txBody>
      </p:sp>
      <p:sp>
        <p:nvSpPr>
          <p:cNvPr id="19" name="Espaço Reservado para Rodapé 18"/>
          <p:cNvSpPr>
            <a:spLocks noGrp="1"/>
          </p:cNvSpPr>
          <p:nvPr>
            <p:ph type="ftr" sz="quarter" idx="11"/>
          </p:nvPr>
        </p:nvSpPr>
        <p:spPr/>
        <p:txBody>
          <a:bodyPr/>
          <a:lstStyle/>
          <a:p>
            <a:endParaRPr lang="pt-BR"/>
          </a:p>
        </p:txBody>
      </p:sp>
      <p:sp>
        <p:nvSpPr>
          <p:cNvPr id="27" name="Espaço Reservado para Número de Slide 26"/>
          <p:cNvSpPr>
            <a:spLocks noGrp="1"/>
          </p:cNvSpPr>
          <p:nvPr>
            <p:ph type="sldNum" sz="quarter" idx="12"/>
          </p:nvPr>
        </p:nvSpPr>
        <p:spPr/>
        <p:txBody>
          <a:bodyPr/>
          <a:lstStyle/>
          <a:p>
            <a:fld id="{3E7EBD95-2727-4A73-9FCA-291BAF0E8BFA}" type="slidenum">
              <a:rPr lang="pt-BR" smtClean="0"/>
              <a:pPr/>
              <a:t>‹nº›</a:t>
            </a:fld>
            <a:endParaRPr lang="pt-BR"/>
          </a:p>
        </p:txBody>
      </p:sp>
    </p:spTree>
  </p:cSld>
  <p:clrMapOvr>
    <a:overrideClrMapping bg1="dk1" tx1="lt1" bg2="dk2" tx2="lt2" accent1="accent1" accent2="accent2" accent3="accent3" accent4="accent4" accent5="accent5" accent6="accent6" hlink="hlink" folHlink="folHlink"/>
  </p:clrMapOvr>
  <p:transition>
    <p:pull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E8A5AB02-EE29-43C0-9AE7-96D2D7D5B9BB}" type="datetimeFigureOut">
              <a:rPr lang="pt-BR" smtClean="0"/>
              <a:pPr/>
              <a:t>3/8/2012</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3E7EBD95-2727-4A73-9FCA-291BAF0E8BFA}" type="slidenum">
              <a:rPr lang="pt-BR" smtClean="0"/>
              <a:pPr/>
              <a:t>‹nº›</a:t>
            </a:fld>
            <a:endParaRPr lang="pt-BR"/>
          </a:p>
        </p:txBody>
      </p:sp>
    </p:spTree>
  </p:cSld>
  <p:clrMapOvr>
    <a:masterClrMapping/>
  </p:clrMapOvr>
  <p:transition>
    <p:pull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914401"/>
            <a:ext cx="2057400" cy="5211763"/>
          </a:xfrm>
        </p:spPr>
        <p:txBody>
          <a:bodyPr vert="eaVert"/>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a:xfrm>
            <a:off x="457200" y="914401"/>
            <a:ext cx="6019800" cy="5211763"/>
          </a:xfrm>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E8A5AB02-EE29-43C0-9AE7-96D2D7D5B9BB}" type="datetimeFigureOut">
              <a:rPr lang="pt-BR" smtClean="0"/>
              <a:pPr/>
              <a:t>3/8/2012</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3E7EBD95-2727-4A73-9FCA-291BAF0E8BFA}" type="slidenum">
              <a:rPr lang="pt-BR" smtClean="0"/>
              <a:pPr/>
              <a:t>‹nº›</a:t>
            </a:fld>
            <a:endParaRPr lang="pt-BR"/>
          </a:p>
        </p:txBody>
      </p:sp>
    </p:spTree>
  </p:cSld>
  <p:clrMapOvr>
    <a:masterClrMapping/>
  </p:clrMapOvr>
  <p:transition>
    <p:pull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3" name="Espaço Reservado para Conteúdo 2"/>
          <p:cNvSpPr>
            <a:spLocks noGrp="1"/>
          </p:cNvSpPr>
          <p:nvPr>
            <p:ph idx="1"/>
          </p:nvPr>
        </p:nvSpPr>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E8A5AB02-EE29-43C0-9AE7-96D2D7D5B9BB}" type="datetimeFigureOut">
              <a:rPr lang="pt-BR" smtClean="0"/>
              <a:pPr/>
              <a:t>3/8/2012</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3E7EBD95-2727-4A73-9FCA-291BAF0E8BFA}" type="slidenum">
              <a:rPr lang="pt-BR" smtClean="0"/>
              <a:pPr/>
              <a:t>‹nº›</a:t>
            </a:fld>
            <a:endParaRPr lang="pt-BR"/>
          </a:p>
        </p:txBody>
      </p:sp>
    </p:spTree>
  </p:cSld>
  <p:clrMapOvr>
    <a:masterClrMapping/>
  </p:clrMapOvr>
  <p:transition>
    <p:pull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bg>
      <p:bgRef idx="1002">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smtClean="0"/>
              <a:t>Clique para editar os estilos do texto mestre</a:t>
            </a:r>
          </a:p>
        </p:txBody>
      </p:sp>
      <p:sp>
        <p:nvSpPr>
          <p:cNvPr id="4" name="Espaço Reservado para Data 3"/>
          <p:cNvSpPr>
            <a:spLocks noGrp="1"/>
          </p:cNvSpPr>
          <p:nvPr>
            <p:ph type="dt" sz="half" idx="10"/>
          </p:nvPr>
        </p:nvSpPr>
        <p:spPr/>
        <p:txBody>
          <a:bodyPr/>
          <a:lstStyle/>
          <a:p>
            <a:fld id="{E8A5AB02-EE29-43C0-9AE7-96D2D7D5B9BB}" type="datetimeFigureOut">
              <a:rPr lang="pt-BR" smtClean="0"/>
              <a:pPr/>
              <a:t>3/8/2012</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3E7EBD95-2727-4A73-9FCA-291BAF0E8BFA}" type="slidenum">
              <a:rPr lang="pt-BR" smtClean="0"/>
              <a:pPr/>
              <a:t>‹nº›</a:t>
            </a:fld>
            <a:endParaRPr lang="pt-BR"/>
          </a:p>
        </p:txBody>
      </p:sp>
    </p:spTree>
  </p:cSld>
  <p:clrMapOvr>
    <a:overrideClrMapping bg1="dk1" tx1="lt1" bg2="dk2" tx2="lt2" accent1="accent1" accent2="accent2" accent3="accent3" accent4="accent4" accent5="accent5" accent6="accent6" hlink="hlink" folHlink="folHlink"/>
  </p:clrMapOvr>
  <p:transition>
    <p:pull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229600" cy="1143000"/>
          </a:xfrm>
        </p:spPr>
        <p:txBody>
          <a:bodyPr/>
          <a:lstStyle/>
          <a:p>
            <a:r>
              <a:rPr kumimoji="0" lang="pt-BR" smtClean="0"/>
              <a:t>Clique para editar o estilo do título mestre</a:t>
            </a:r>
            <a:endParaRPr kumimoji="0" lang="en-US"/>
          </a:p>
        </p:txBody>
      </p:sp>
      <p:sp>
        <p:nvSpPr>
          <p:cNvPr id="3" name="Espaço Reservado para Conteúdo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Conteúdo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p>
            <a:fld id="{E8A5AB02-EE29-43C0-9AE7-96D2D7D5B9BB}" type="datetimeFigureOut">
              <a:rPr lang="pt-BR" smtClean="0"/>
              <a:pPr/>
              <a:t>3/8/2012</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3E7EBD95-2727-4A73-9FCA-291BAF0E8BFA}" type="slidenum">
              <a:rPr lang="pt-BR" smtClean="0"/>
              <a:pPr/>
              <a:t>‹nº›</a:t>
            </a:fld>
            <a:endParaRPr lang="pt-BR"/>
          </a:p>
        </p:txBody>
      </p:sp>
    </p:spTree>
  </p:cSld>
  <p:clrMapOvr>
    <a:masterClrMapping/>
  </p:clrMapOvr>
  <p:transition>
    <p:pull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229600" cy="1143000"/>
          </a:xfrm>
        </p:spPr>
        <p:txBody>
          <a:bodyPr tIns="45720" anchor="b"/>
          <a:lstStyle>
            <a:lvl1pPr>
              <a:defRPr/>
            </a:lvl1pPr>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os estilos do texto mestre</a:t>
            </a:r>
          </a:p>
        </p:txBody>
      </p:sp>
      <p:sp>
        <p:nvSpPr>
          <p:cNvPr id="4" name="Espaço Reservado para Texto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os estilos do texto mestre</a:t>
            </a:r>
          </a:p>
        </p:txBody>
      </p:sp>
      <p:sp>
        <p:nvSpPr>
          <p:cNvPr id="5" name="Espaço Reservado para Conteúdo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6" name="Espaço Reservado para Conteúdo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7" name="Espaço Reservado para Data 6"/>
          <p:cNvSpPr>
            <a:spLocks noGrp="1"/>
          </p:cNvSpPr>
          <p:nvPr>
            <p:ph type="dt" sz="half" idx="10"/>
          </p:nvPr>
        </p:nvSpPr>
        <p:spPr/>
        <p:txBody>
          <a:bodyPr/>
          <a:lstStyle/>
          <a:p>
            <a:fld id="{E8A5AB02-EE29-43C0-9AE7-96D2D7D5B9BB}" type="datetimeFigureOut">
              <a:rPr lang="pt-BR" smtClean="0"/>
              <a:pPr/>
              <a:t>3/8/2012</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3E7EBD95-2727-4A73-9FCA-291BAF0E8BFA}" type="slidenum">
              <a:rPr lang="pt-BR" smtClean="0"/>
              <a:pPr/>
              <a:t>‹nº›</a:t>
            </a:fld>
            <a:endParaRPr lang="pt-BR"/>
          </a:p>
        </p:txBody>
      </p:sp>
    </p:spTree>
  </p:cSld>
  <p:clrMapOvr>
    <a:masterClrMapping/>
  </p:clrMapOvr>
  <p:transition>
    <p:pull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pt-BR" smtClean="0"/>
              <a:t>Clique para editar o estilo do título mestre</a:t>
            </a:r>
            <a:endParaRPr kumimoji="0" lang="en-US"/>
          </a:p>
        </p:txBody>
      </p:sp>
      <p:sp>
        <p:nvSpPr>
          <p:cNvPr id="3" name="Espaço Reservado para Data 2"/>
          <p:cNvSpPr>
            <a:spLocks noGrp="1"/>
          </p:cNvSpPr>
          <p:nvPr>
            <p:ph type="dt" sz="half" idx="10"/>
          </p:nvPr>
        </p:nvSpPr>
        <p:spPr/>
        <p:txBody>
          <a:bodyPr/>
          <a:lstStyle/>
          <a:p>
            <a:fld id="{E8A5AB02-EE29-43C0-9AE7-96D2D7D5B9BB}" type="datetimeFigureOut">
              <a:rPr lang="pt-BR" smtClean="0"/>
              <a:pPr/>
              <a:t>3/8/2012</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3E7EBD95-2727-4A73-9FCA-291BAF0E8BFA}" type="slidenum">
              <a:rPr lang="pt-BR" smtClean="0"/>
              <a:pPr/>
              <a:t>‹nº›</a:t>
            </a:fld>
            <a:endParaRPr lang="pt-BR"/>
          </a:p>
        </p:txBody>
      </p:sp>
    </p:spTree>
  </p:cSld>
  <p:clrMapOvr>
    <a:masterClrMapping/>
  </p:clrMapOvr>
  <p:transition>
    <p:pull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E8A5AB02-EE29-43C0-9AE7-96D2D7D5B9BB}" type="datetimeFigureOut">
              <a:rPr lang="pt-BR" smtClean="0"/>
              <a:pPr/>
              <a:t>3/8/2012</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3E7EBD95-2727-4A73-9FCA-291BAF0E8BFA}" type="slidenum">
              <a:rPr lang="pt-BR" smtClean="0"/>
              <a:pPr/>
              <a:t>‹nº›</a:t>
            </a:fld>
            <a:endParaRPr lang="pt-BR"/>
          </a:p>
        </p:txBody>
      </p:sp>
    </p:spTree>
  </p:cSld>
  <p:clrMapOvr>
    <a:masterClrMapping/>
  </p:clrMapOvr>
  <p:transition>
    <p:pull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pt-BR" smtClean="0"/>
              <a:t>Clique para editar o estilo do título mestre</a:t>
            </a:r>
            <a:endParaRPr kumimoji="0" lang="en-US"/>
          </a:p>
        </p:txBody>
      </p:sp>
      <p:sp>
        <p:nvSpPr>
          <p:cNvPr id="3" name="Espaço Reservado para Texto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pt-BR" smtClean="0"/>
              <a:t>Clique para editar os estilos do texto mestre</a:t>
            </a:r>
          </a:p>
        </p:txBody>
      </p:sp>
      <p:sp>
        <p:nvSpPr>
          <p:cNvPr id="4" name="Espaço Reservado para Conteúdo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p>
            <a:fld id="{E8A5AB02-EE29-43C0-9AE7-96D2D7D5B9BB}" type="datetimeFigureOut">
              <a:rPr lang="pt-BR" smtClean="0"/>
              <a:pPr/>
              <a:t>3/8/2012</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3E7EBD95-2727-4A73-9FCA-291BAF0E8BFA}" type="slidenum">
              <a:rPr lang="pt-BR" smtClean="0"/>
              <a:pPr/>
              <a:t>‹nº›</a:t>
            </a:fld>
            <a:endParaRPr lang="pt-BR"/>
          </a:p>
        </p:txBody>
      </p:sp>
    </p:spTree>
  </p:cSld>
  <p:clrMapOvr>
    <a:masterClrMapping/>
  </p:clrMapOvr>
  <p:transition>
    <p:pull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9" name="Retângulo com Único Canto Aparado e Arredondado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ângulo retângulo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ítulo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pt-BR" smtClean="0"/>
              <a:t>Clique para editar o estilo do título mestre</a:t>
            </a:r>
            <a:endParaRPr kumimoji="0" lang="en-US"/>
          </a:p>
        </p:txBody>
      </p:sp>
      <p:sp>
        <p:nvSpPr>
          <p:cNvPr id="4" name="Espaço Reservado para Texto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pt-BR" smtClean="0"/>
              <a:t>Clique para editar os estilos do texto mestre</a:t>
            </a:r>
          </a:p>
        </p:txBody>
      </p:sp>
      <p:sp>
        <p:nvSpPr>
          <p:cNvPr id="5" name="Espaço Reservado para Data 4"/>
          <p:cNvSpPr>
            <a:spLocks noGrp="1"/>
          </p:cNvSpPr>
          <p:nvPr>
            <p:ph type="dt" sz="half" idx="10"/>
          </p:nvPr>
        </p:nvSpPr>
        <p:spPr/>
        <p:txBody>
          <a:bodyPr/>
          <a:lstStyle/>
          <a:p>
            <a:fld id="{E8A5AB02-EE29-43C0-9AE7-96D2D7D5B9BB}" type="datetimeFigureOut">
              <a:rPr lang="pt-BR" smtClean="0"/>
              <a:pPr/>
              <a:t>3/8/2012</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a:xfrm>
            <a:off x="8077200" y="6356350"/>
            <a:ext cx="609600" cy="365125"/>
          </a:xfrm>
        </p:spPr>
        <p:txBody>
          <a:bodyPr/>
          <a:lstStyle/>
          <a:p>
            <a:fld id="{3E7EBD95-2727-4A73-9FCA-291BAF0E8BFA}" type="slidenum">
              <a:rPr lang="pt-BR" smtClean="0"/>
              <a:pPr/>
              <a:t>‹nº›</a:t>
            </a:fld>
            <a:endParaRPr lang="pt-BR"/>
          </a:p>
        </p:txBody>
      </p:sp>
      <p:sp>
        <p:nvSpPr>
          <p:cNvPr id="3" name="Espaço Reservado para Imagem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pt-BR" smtClean="0"/>
              <a:t>Clique no ícone para adicionar uma imagem</a:t>
            </a:r>
            <a:endParaRPr kumimoji="0" lang="en-US" dirty="0"/>
          </a:p>
        </p:txBody>
      </p:sp>
      <p:sp>
        <p:nvSpPr>
          <p:cNvPr id="10" name="Forma liv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a liv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pull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a liv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a liv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ço Reservado para Título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pt-BR" smtClean="0"/>
              <a:t>Clique para editar o estilo do título mestre</a:t>
            </a:r>
            <a:endParaRPr kumimoji="0" lang="en-US"/>
          </a:p>
        </p:txBody>
      </p:sp>
      <p:sp>
        <p:nvSpPr>
          <p:cNvPr id="30" name="Espaço Reservado para Texto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pt-BR" smtClean="0"/>
              <a:t>Clique para editar os estilos do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10" name="Espaço Reservado para Data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8A5AB02-EE29-43C0-9AE7-96D2D7D5B9BB}" type="datetimeFigureOut">
              <a:rPr lang="pt-BR" smtClean="0"/>
              <a:pPr/>
              <a:t>3/8/2012</a:t>
            </a:fld>
            <a:endParaRPr lang="pt-BR"/>
          </a:p>
        </p:txBody>
      </p:sp>
      <p:sp>
        <p:nvSpPr>
          <p:cNvPr id="22" name="Espaço Reservado para Rodapé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pt-BR"/>
          </a:p>
        </p:txBody>
      </p:sp>
      <p:sp>
        <p:nvSpPr>
          <p:cNvPr id="18" name="Espaço Reservado para Número de Slid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E7EBD95-2727-4A73-9FCA-291BAF0E8BFA}" type="slidenum">
              <a:rPr lang="pt-BR" smtClean="0"/>
              <a:pPr/>
              <a:t>‹nº›</a:t>
            </a:fld>
            <a:endParaRPr lang="pt-BR"/>
          </a:p>
        </p:txBody>
      </p:sp>
      <p:grpSp>
        <p:nvGrpSpPr>
          <p:cNvPr id="2" name="Grupo 1"/>
          <p:cNvGrpSpPr/>
          <p:nvPr/>
        </p:nvGrpSpPr>
        <p:grpSpPr>
          <a:xfrm>
            <a:off x="-19017" y="202408"/>
            <a:ext cx="9180548" cy="649224"/>
            <a:chOff x="-19045" y="216550"/>
            <a:chExt cx="9180548" cy="649224"/>
          </a:xfrm>
        </p:grpSpPr>
        <p:sp>
          <p:nvSpPr>
            <p:cNvPr id="12" name="Forma liv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a liv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ransition>
    <p:pull dir="d"/>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2.xml"/><Relationship Id="rId4" Type="http://schemas.openxmlformats.org/officeDocument/2006/relationships/image" Target="../media/image23.jpeg"/></Relationships>
</file>

<file path=ppt/slides/_rels/slide38.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image" Target="../media/image24.jpeg"/><Relationship Id="rId1" Type="http://schemas.openxmlformats.org/officeDocument/2006/relationships/slideLayout" Target="../slideLayouts/slideLayout2.xml"/><Relationship Id="rId4" Type="http://schemas.openxmlformats.org/officeDocument/2006/relationships/image" Target="../media/image26.jpe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image" Target="../media/image27.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image" Target="../media/image29.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32.jpeg"/><Relationship Id="rId2" Type="http://schemas.openxmlformats.org/officeDocument/2006/relationships/image" Target="../media/image31.jpeg"/><Relationship Id="rId1" Type="http://schemas.openxmlformats.org/officeDocument/2006/relationships/slideLayout" Target="../slideLayouts/slideLayout2.xml"/><Relationship Id="rId4" Type="http://schemas.openxmlformats.org/officeDocument/2006/relationships/image" Target="../media/image33.jpeg"/></Relationships>
</file>

<file path=ppt/slides/_rels/slide45.xml.rels><?xml version="1.0" encoding="UTF-8" standalone="yes"?>
<Relationships xmlns="http://schemas.openxmlformats.org/package/2006/relationships"><Relationship Id="rId2" Type="http://schemas.openxmlformats.org/officeDocument/2006/relationships/image" Target="../media/image34.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35.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37.jpeg"/><Relationship Id="rId2" Type="http://schemas.openxmlformats.org/officeDocument/2006/relationships/image" Target="../media/image36.jpeg"/><Relationship Id="rId1" Type="http://schemas.openxmlformats.org/officeDocument/2006/relationships/slideLayout" Target="../slideLayouts/slideLayout2.xml"/><Relationship Id="rId4" Type="http://schemas.openxmlformats.org/officeDocument/2006/relationships/image" Target="../media/image38.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40.jpeg"/><Relationship Id="rId2" Type="http://schemas.openxmlformats.org/officeDocument/2006/relationships/image" Target="../media/image39.jpe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42.jpeg"/><Relationship Id="rId2" Type="http://schemas.openxmlformats.org/officeDocument/2006/relationships/image" Target="../media/image41.jpeg"/><Relationship Id="rId1" Type="http://schemas.openxmlformats.org/officeDocument/2006/relationships/slideLayout" Target="../slideLayouts/slideLayout2.xml"/><Relationship Id="rId6" Type="http://schemas.openxmlformats.org/officeDocument/2006/relationships/image" Target="../media/image45.jpeg"/><Relationship Id="rId5" Type="http://schemas.openxmlformats.org/officeDocument/2006/relationships/image" Target="../media/image44.jpeg"/><Relationship Id="rId4" Type="http://schemas.openxmlformats.org/officeDocument/2006/relationships/image" Target="../media/image43.jpeg"/></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dirty="0" smtClean="0"/>
              <a:t>EVOLUÇÃO DOS SERES VIVOS </a:t>
            </a:r>
            <a:endParaRPr lang="pt-BR" dirty="0"/>
          </a:p>
        </p:txBody>
      </p:sp>
      <p:sp>
        <p:nvSpPr>
          <p:cNvPr id="3" name="Subtítulo 2"/>
          <p:cNvSpPr>
            <a:spLocks noGrp="1"/>
          </p:cNvSpPr>
          <p:nvPr>
            <p:ph type="subTitle" idx="1"/>
          </p:nvPr>
        </p:nvSpPr>
        <p:spPr/>
        <p:txBody>
          <a:bodyPr/>
          <a:lstStyle/>
          <a:p>
            <a:endParaRPr lang="pt-BR"/>
          </a:p>
        </p:txBody>
      </p:sp>
    </p:spTree>
  </p:cSld>
  <p:clrMapOvr>
    <a:masterClrMapping/>
  </p:clrMapOvr>
  <p:transition>
    <p:pull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SELEÇÃO NATURAL</a:t>
            </a:r>
            <a:endParaRPr lang="pt-BR" dirty="0"/>
          </a:p>
        </p:txBody>
      </p:sp>
      <p:pic>
        <p:nvPicPr>
          <p:cNvPr id="5122" name="Picture 2" descr="\\Servidor2000\irani\imagens\LD.jpeg"/>
          <p:cNvPicPr>
            <a:picLocks noGrp="1" noChangeAspect="1" noChangeArrowheads="1"/>
          </p:cNvPicPr>
          <p:nvPr>
            <p:ph idx="1"/>
          </p:nvPr>
        </p:nvPicPr>
        <p:blipFill>
          <a:blip r:embed="rId2"/>
          <a:srcRect/>
          <a:stretch>
            <a:fillRect/>
          </a:stretch>
        </p:blipFill>
        <p:spPr bwMode="auto">
          <a:xfrm>
            <a:off x="2143108" y="2139912"/>
            <a:ext cx="4786346" cy="3038141"/>
          </a:xfrm>
          <a:prstGeom prst="rect">
            <a:avLst/>
          </a:prstGeom>
          <a:noFill/>
        </p:spPr>
      </p:pic>
    </p:spTree>
  </p:cSld>
  <p:clrMapOvr>
    <a:masterClrMapping/>
  </p:clrMapOvr>
  <p:transition>
    <p:pull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PRINCÍPIOS DA TEORIA DA SELEÇÃO NATURAL</a:t>
            </a:r>
            <a:endParaRPr lang="pt-BR" dirty="0"/>
          </a:p>
        </p:txBody>
      </p:sp>
      <p:sp>
        <p:nvSpPr>
          <p:cNvPr id="3" name="Espaço Reservado para Conteúdo 2"/>
          <p:cNvSpPr>
            <a:spLocks noGrp="1"/>
          </p:cNvSpPr>
          <p:nvPr>
            <p:ph idx="1"/>
          </p:nvPr>
        </p:nvSpPr>
        <p:spPr/>
        <p:txBody>
          <a:bodyPr/>
          <a:lstStyle/>
          <a:p>
            <a:endParaRPr lang="pt-BR" dirty="0" smtClean="0"/>
          </a:p>
          <a:p>
            <a:r>
              <a:rPr lang="pt-BR" dirty="0" smtClean="0"/>
              <a:t>As populações de seres vivos tendem a produzir mais ovos, gametas,esporos, sementes, pólen ou filhotes.</a:t>
            </a:r>
          </a:p>
          <a:p>
            <a:pPr>
              <a:buNone/>
            </a:pPr>
            <a:endParaRPr lang="pt-BR" dirty="0" smtClean="0"/>
          </a:p>
          <a:p>
            <a:pPr>
              <a:buNone/>
            </a:pPr>
            <a:endParaRPr lang="pt-BR" dirty="0" smtClean="0"/>
          </a:p>
          <a:p>
            <a:r>
              <a:rPr lang="pt-BR" dirty="0" smtClean="0"/>
              <a:t>Existe um alto grau de </a:t>
            </a:r>
            <a:r>
              <a:rPr lang="pt-BR" b="1" dirty="0" smtClean="0"/>
              <a:t>variabilidade</a:t>
            </a:r>
            <a:r>
              <a:rPr lang="pt-BR" dirty="0" smtClean="0"/>
              <a:t> entre os indivíduos das populações, principalmente das populações sexuadas.</a:t>
            </a:r>
          </a:p>
          <a:p>
            <a:endParaRPr lang="pt-BR" dirty="0"/>
          </a:p>
        </p:txBody>
      </p:sp>
    </p:spTree>
  </p:cSld>
  <p:clrMapOvr>
    <a:masterClrMapping/>
  </p:clrMapOvr>
  <p:transition>
    <p:pull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r>
              <a:rPr lang="pt-BR" dirty="0" smtClean="0"/>
              <a:t>As condições do meio ambiente mudam continuadamente, exercendo uma </a:t>
            </a:r>
            <a:r>
              <a:rPr lang="pt-BR" b="1" dirty="0" smtClean="0"/>
              <a:t>ação</a:t>
            </a:r>
            <a:r>
              <a:rPr lang="pt-BR" dirty="0" smtClean="0"/>
              <a:t> </a:t>
            </a:r>
            <a:r>
              <a:rPr lang="pt-BR" b="1" dirty="0" smtClean="0"/>
              <a:t>seletiva</a:t>
            </a:r>
            <a:r>
              <a:rPr lang="pt-BR" dirty="0" smtClean="0"/>
              <a:t> sobre os diferentes indivíduos de uma população, causando a eliminação de uns e  preservando as formas mais adaptadas.</a:t>
            </a:r>
          </a:p>
          <a:p>
            <a:pPr>
              <a:buNone/>
            </a:pPr>
            <a:endParaRPr lang="pt-BR" dirty="0" smtClean="0"/>
          </a:p>
          <a:p>
            <a:r>
              <a:rPr lang="pt-BR" dirty="0" smtClean="0"/>
              <a:t>Os sobreviventes apresentam</a:t>
            </a:r>
            <a:r>
              <a:rPr lang="pt-BR" b="1" dirty="0" smtClean="0"/>
              <a:t> vantagens adaptativas</a:t>
            </a:r>
            <a:r>
              <a:rPr lang="pt-BR" dirty="0" smtClean="0"/>
              <a:t> que serão perpetuadas pelos seus </a:t>
            </a:r>
            <a:r>
              <a:rPr lang="pt-BR" b="1" dirty="0" smtClean="0"/>
              <a:t>descendentes férteis</a:t>
            </a:r>
            <a:r>
              <a:rPr lang="pt-BR" dirty="0" smtClean="0"/>
              <a:t>.</a:t>
            </a:r>
            <a:endParaRPr lang="pt-BR" dirty="0"/>
          </a:p>
        </p:txBody>
      </p:sp>
    </p:spTree>
  </p:cSld>
  <p:clrMapOvr>
    <a:masterClrMapping/>
  </p:clrMapOvr>
  <p:transition>
    <p:pull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THOMAS MALTHUS</a:t>
            </a:r>
            <a:endParaRPr lang="pt-BR" dirty="0"/>
          </a:p>
        </p:txBody>
      </p:sp>
      <p:sp>
        <p:nvSpPr>
          <p:cNvPr id="3" name="Espaço Reservado para Conteúdo 2"/>
          <p:cNvSpPr>
            <a:spLocks noGrp="1"/>
          </p:cNvSpPr>
          <p:nvPr>
            <p:ph idx="1"/>
          </p:nvPr>
        </p:nvSpPr>
        <p:spPr/>
        <p:txBody>
          <a:bodyPr>
            <a:normAutofit/>
          </a:bodyPr>
          <a:lstStyle/>
          <a:p>
            <a:r>
              <a:rPr lang="pt-BR" dirty="0" smtClean="0"/>
              <a:t>Era um economista e em 1798 publicou um trabalho denominado </a:t>
            </a:r>
            <a:r>
              <a:rPr lang="pt-BR" i="1" dirty="0" smtClean="0"/>
              <a:t>Um ensaio sobre a teoria da população </a:t>
            </a:r>
            <a:r>
              <a:rPr lang="pt-BR" dirty="0" smtClean="0"/>
              <a:t>que diz que: a população tende a crescer mais rapidamente que a quantidade de alimentos de que necessita para sobreviver. Em outras palavras enquanto a população cresce em proporção geométrica, os alimentos crescem em proporção aritmética.</a:t>
            </a:r>
            <a:endParaRPr lang="pt-BR" dirty="0"/>
          </a:p>
        </p:txBody>
      </p:sp>
    </p:spTree>
  </p:cSld>
  <p:clrMapOvr>
    <a:masterClrMapping/>
  </p:clrMapOvr>
  <p:transition>
    <p:pull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NEODARWINISMO</a:t>
            </a:r>
            <a:endParaRPr lang="pt-BR" dirty="0"/>
          </a:p>
        </p:txBody>
      </p:sp>
      <p:sp>
        <p:nvSpPr>
          <p:cNvPr id="3" name="Espaço Reservado para Conteúdo 2"/>
          <p:cNvSpPr>
            <a:spLocks noGrp="1"/>
          </p:cNvSpPr>
          <p:nvPr>
            <p:ph idx="1"/>
          </p:nvPr>
        </p:nvSpPr>
        <p:spPr/>
        <p:txBody>
          <a:bodyPr/>
          <a:lstStyle/>
          <a:p>
            <a:r>
              <a:rPr lang="pt-BR" dirty="0" smtClean="0"/>
              <a:t>A teoria da Evolução proposta por Darwin não explicava alguns passos do processo, por exemplo como surgiam as variações em uma mesma espécie?</a:t>
            </a:r>
          </a:p>
          <a:p>
            <a:pPr>
              <a:buNone/>
            </a:pPr>
            <a:endParaRPr lang="pt-BR" dirty="0" smtClean="0"/>
          </a:p>
          <a:p>
            <a:r>
              <a:rPr lang="pt-BR" dirty="0" smtClean="0"/>
              <a:t>Com o Neodarwinismo (neo-novo) esses passos foram explicados.</a:t>
            </a:r>
            <a:endParaRPr lang="pt-BR" dirty="0"/>
          </a:p>
        </p:txBody>
      </p:sp>
    </p:spTree>
  </p:cSld>
  <p:clrMapOvr>
    <a:masterClrMapping/>
  </p:clrMapOvr>
  <p:transition>
    <p:pull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r>
              <a:rPr lang="pt-BR" dirty="0" smtClean="0"/>
              <a:t>Foi acrescentado aos trabalhos de Darwin os principais fatores ou mecanismo evolutivos a partir do conhecimento da genética no século XX.</a:t>
            </a:r>
          </a:p>
          <a:p>
            <a:pPr>
              <a:buNone/>
            </a:pPr>
            <a:endParaRPr lang="pt-BR" dirty="0" smtClean="0"/>
          </a:p>
          <a:p>
            <a:pPr marL="514350" indent="-514350">
              <a:buFont typeface="+mj-lt"/>
              <a:buAutoNum type="arabicPeriod"/>
            </a:pPr>
            <a:r>
              <a:rPr lang="pt-BR" dirty="0" smtClean="0"/>
              <a:t>Variabilidade genética e a seleção natural</a:t>
            </a:r>
          </a:p>
          <a:p>
            <a:pPr marL="514350" indent="-514350">
              <a:buFont typeface="+mj-lt"/>
              <a:buAutoNum type="arabicPeriod"/>
            </a:pPr>
            <a:r>
              <a:rPr lang="pt-BR" dirty="0" smtClean="0"/>
              <a:t>A recombinação gênica</a:t>
            </a:r>
          </a:p>
          <a:p>
            <a:pPr marL="514350" indent="-514350">
              <a:buFont typeface="+mj-lt"/>
              <a:buAutoNum type="arabicPeriod"/>
            </a:pPr>
            <a:r>
              <a:rPr lang="pt-BR" dirty="0" smtClean="0"/>
              <a:t>A mutação gênica</a:t>
            </a:r>
          </a:p>
          <a:p>
            <a:pPr marL="514350" indent="-514350">
              <a:buFont typeface="+mj-lt"/>
              <a:buAutoNum type="arabicPeriod"/>
            </a:pPr>
            <a:r>
              <a:rPr lang="pt-BR" dirty="0" smtClean="0"/>
              <a:t>A mutação cromossômica</a:t>
            </a:r>
            <a:endParaRPr lang="pt-BR" dirty="0"/>
          </a:p>
        </p:txBody>
      </p:sp>
    </p:spTree>
  </p:cSld>
  <p:clrMapOvr>
    <a:masterClrMapping/>
  </p:clrMapOvr>
  <p:transition>
    <p:pull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PÓS- DARWINISMO</a:t>
            </a:r>
            <a:endParaRPr lang="pt-BR" dirty="0"/>
          </a:p>
        </p:txBody>
      </p:sp>
      <p:sp>
        <p:nvSpPr>
          <p:cNvPr id="3" name="Espaço Reservado para Conteúdo 2"/>
          <p:cNvSpPr>
            <a:spLocks noGrp="1"/>
          </p:cNvSpPr>
          <p:nvPr>
            <p:ph idx="1"/>
          </p:nvPr>
        </p:nvSpPr>
        <p:spPr/>
        <p:txBody>
          <a:bodyPr/>
          <a:lstStyle/>
          <a:p>
            <a:r>
              <a:rPr lang="pt-BR" dirty="0" smtClean="0"/>
              <a:t>Stephen </a:t>
            </a:r>
            <a:r>
              <a:rPr lang="pt-BR" dirty="0" err="1" smtClean="0"/>
              <a:t>Jay</a:t>
            </a:r>
            <a:r>
              <a:rPr lang="pt-BR" dirty="0" smtClean="0"/>
              <a:t> </a:t>
            </a:r>
            <a:r>
              <a:rPr lang="pt-BR" dirty="0" err="1" smtClean="0"/>
              <a:t>Gould</a:t>
            </a:r>
            <a:r>
              <a:rPr lang="pt-BR" dirty="0" smtClean="0"/>
              <a:t> (1941-2002) e </a:t>
            </a:r>
            <a:r>
              <a:rPr lang="pt-BR" dirty="0" err="1" smtClean="0"/>
              <a:t>Nikes</a:t>
            </a:r>
            <a:r>
              <a:rPr lang="pt-BR" dirty="0" smtClean="0"/>
              <a:t> elaboraram uma teoria do equilíbrio pontuado em 1972 que dizia que as mudanças evolucionárias ocorreriam de forma acelerada em períodos relativamente curtos, em populações isoladas, intercaladas de períodos mais longos, caracterizados pela estabilidade evolutiva.</a:t>
            </a:r>
            <a:endParaRPr lang="pt-BR" dirty="0"/>
          </a:p>
        </p:txBody>
      </p:sp>
    </p:spTree>
  </p:cSld>
  <p:clrMapOvr>
    <a:masterClrMapping/>
  </p:clrMapOvr>
  <p:transition>
    <p:pull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ESTUDO DA EVOLUÇÃO</a:t>
            </a:r>
            <a:endParaRPr lang="pt-BR" dirty="0"/>
          </a:p>
        </p:txBody>
      </p:sp>
      <p:sp>
        <p:nvSpPr>
          <p:cNvPr id="3" name="Espaço Reservado para Conteúdo 2"/>
          <p:cNvSpPr>
            <a:spLocks noGrp="1"/>
          </p:cNvSpPr>
          <p:nvPr>
            <p:ph idx="1"/>
          </p:nvPr>
        </p:nvSpPr>
        <p:spPr/>
        <p:txBody>
          <a:bodyPr>
            <a:normAutofit/>
          </a:bodyPr>
          <a:lstStyle/>
          <a:p>
            <a:r>
              <a:rPr lang="pt-BR" dirty="0" smtClean="0"/>
              <a:t>Modernamente este estudo se divide em dois níveis:</a:t>
            </a:r>
          </a:p>
          <a:p>
            <a:pPr>
              <a:buNone/>
            </a:pPr>
            <a:endParaRPr lang="pt-BR" dirty="0" smtClean="0"/>
          </a:p>
          <a:p>
            <a:r>
              <a:rPr lang="pt-BR" b="1" dirty="0" smtClean="0"/>
              <a:t>ANAGÊNESE( </a:t>
            </a:r>
            <a:r>
              <a:rPr lang="pt-BR" b="1" dirty="0" err="1" smtClean="0"/>
              <a:t>ana</a:t>
            </a:r>
            <a:r>
              <a:rPr lang="pt-BR" dirty="0" smtClean="0"/>
              <a:t>- movimento de baixo para cima) refere-se a uma transformação progressiva de uma espécie, com o surgimento de mudanças graduais que permitem sua adaptação.È também conhecida como </a:t>
            </a:r>
            <a:r>
              <a:rPr lang="pt-BR" b="1" dirty="0" err="1" smtClean="0"/>
              <a:t>microevolução</a:t>
            </a:r>
            <a:r>
              <a:rPr lang="pt-BR" b="1" dirty="0" smtClean="0"/>
              <a:t> </a:t>
            </a:r>
            <a:r>
              <a:rPr lang="pt-BR" dirty="0" smtClean="0"/>
              <a:t>e resulta dos fatores evolutivos:mutação, recombinação gênica e seleção natural.</a:t>
            </a:r>
            <a:endParaRPr lang="pt-BR" b="1" dirty="0"/>
          </a:p>
        </p:txBody>
      </p:sp>
    </p:spTree>
  </p:cSld>
  <p:clrMapOvr>
    <a:masterClrMapping/>
  </p:clrMapOvr>
  <p:transition>
    <p:pull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r>
              <a:rPr lang="pt-BR" b="1" dirty="0" smtClean="0"/>
              <a:t>CLADOGÊNESE( </a:t>
            </a:r>
            <a:r>
              <a:rPr lang="pt-BR" b="1" dirty="0" err="1" smtClean="0"/>
              <a:t>klados</a:t>
            </a:r>
            <a:r>
              <a:rPr lang="pt-BR" dirty="0" err="1" smtClean="0"/>
              <a:t>-ramos</a:t>
            </a:r>
            <a:r>
              <a:rPr lang="pt-BR" dirty="0" smtClean="0"/>
              <a:t>, </a:t>
            </a:r>
            <a:r>
              <a:rPr lang="pt-BR" b="1" dirty="0" smtClean="0"/>
              <a:t>gêneses</a:t>
            </a:r>
            <a:r>
              <a:rPr lang="pt-BR" dirty="0" smtClean="0"/>
              <a:t>-origem) processo em que duas espécies isoladas geograficamente vão se diferenciando com o passar do tempo, também como conseqüência da ação dos fatores evolutivos, originando duas espécies diferentes, a partir de um ancestral comum.Neste caso as populações isoladas sofreram </a:t>
            </a:r>
            <a:r>
              <a:rPr lang="pt-BR" dirty="0" err="1" smtClean="0"/>
              <a:t>anagênese</a:t>
            </a:r>
            <a:r>
              <a:rPr lang="pt-BR" dirty="0" smtClean="0"/>
              <a:t>.</a:t>
            </a:r>
            <a:endParaRPr lang="pt-BR" b="1" dirty="0"/>
          </a:p>
        </p:txBody>
      </p:sp>
    </p:spTree>
  </p:cSld>
  <p:clrMapOvr>
    <a:masterClrMapping/>
  </p:clrMapOvr>
  <p:transition>
    <p:pull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pic>
        <p:nvPicPr>
          <p:cNvPr id="1026" name="Picture 2" descr="\\Servidor2000\irani\imagens\borboleta.jpeg"/>
          <p:cNvPicPr>
            <a:picLocks noGrp="1" noChangeAspect="1" noChangeArrowheads="1"/>
          </p:cNvPicPr>
          <p:nvPr>
            <p:ph idx="1"/>
          </p:nvPr>
        </p:nvPicPr>
        <p:blipFill>
          <a:blip r:embed="rId2"/>
          <a:srcRect/>
          <a:stretch>
            <a:fillRect/>
          </a:stretch>
        </p:blipFill>
        <p:spPr bwMode="auto">
          <a:xfrm>
            <a:off x="1928794" y="1928802"/>
            <a:ext cx="4661978" cy="3666932"/>
          </a:xfrm>
          <a:prstGeom prst="rect">
            <a:avLst/>
          </a:prstGeom>
          <a:noFill/>
        </p:spPr>
      </p:pic>
    </p:spTree>
  </p:cSld>
  <p:clrMapOvr>
    <a:masterClrMapping/>
  </p:clrMapOvr>
  <p:transition>
    <p:pull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TEORIAS EVOLUCIONISTAS</a:t>
            </a:r>
            <a:endParaRPr lang="pt-BR" dirty="0"/>
          </a:p>
        </p:txBody>
      </p:sp>
      <p:sp>
        <p:nvSpPr>
          <p:cNvPr id="3" name="Espaço Reservado para Conteúdo 2"/>
          <p:cNvSpPr>
            <a:spLocks noGrp="1"/>
          </p:cNvSpPr>
          <p:nvPr>
            <p:ph idx="1"/>
          </p:nvPr>
        </p:nvSpPr>
        <p:spPr>
          <a:xfrm>
            <a:off x="285720" y="1643050"/>
            <a:ext cx="8229600" cy="4525963"/>
          </a:xfrm>
        </p:spPr>
        <p:txBody>
          <a:bodyPr>
            <a:normAutofit/>
          </a:bodyPr>
          <a:lstStyle/>
          <a:p>
            <a:endParaRPr lang="pt-BR" dirty="0" smtClean="0"/>
          </a:p>
          <a:p>
            <a:r>
              <a:rPr lang="pt-BR" dirty="0" err="1" smtClean="0"/>
              <a:t>CRIACIONISMO_acreditavam</a:t>
            </a:r>
            <a:r>
              <a:rPr lang="pt-BR" dirty="0" smtClean="0"/>
              <a:t> que Deus tudo criou, então não acreditavam na evolução.</a:t>
            </a:r>
          </a:p>
          <a:p>
            <a:endParaRPr lang="pt-BR" dirty="0"/>
          </a:p>
          <a:p>
            <a:endParaRPr lang="pt-BR" dirty="0" smtClean="0"/>
          </a:p>
          <a:p>
            <a:r>
              <a:rPr lang="pt-BR" dirty="0" smtClean="0"/>
              <a:t>FIXISMO _ acreditavam que as espécies não evoluíam, apenas passava pelo ciclo vital e durante as gerações não sofriam evolução,as espécies eram fixas e imutáveis.</a:t>
            </a:r>
            <a:endParaRPr lang="pt-BR" dirty="0"/>
          </a:p>
        </p:txBody>
      </p:sp>
    </p:spTree>
  </p:cSld>
  <p:clrMapOvr>
    <a:masterClrMapping/>
  </p:clrMapOvr>
  <p:transition>
    <p:pull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pic>
        <p:nvPicPr>
          <p:cNvPr id="2050" name="Picture 2" descr="\\Servidor2000\irani\imagens\cachoro.jpeg"/>
          <p:cNvPicPr>
            <a:picLocks noGrp="1" noChangeAspect="1" noChangeArrowheads="1"/>
          </p:cNvPicPr>
          <p:nvPr>
            <p:ph idx="1"/>
          </p:nvPr>
        </p:nvPicPr>
        <p:blipFill>
          <a:blip r:embed="rId2"/>
          <a:srcRect/>
          <a:stretch>
            <a:fillRect/>
          </a:stretch>
        </p:blipFill>
        <p:spPr bwMode="auto">
          <a:xfrm>
            <a:off x="2019872" y="1753659"/>
            <a:ext cx="4266640" cy="3461291"/>
          </a:xfrm>
          <a:prstGeom prst="rect">
            <a:avLst/>
          </a:prstGeom>
          <a:noFill/>
        </p:spPr>
      </p:pic>
    </p:spTree>
  </p:cSld>
  <p:clrMapOvr>
    <a:masterClrMapping/>
  </p:clrMapOvr>
  <p:transition>
    <p:pull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EVIDÊNCIAS EVOLUTIVAS</a:t>
            </a:r>
            <a:endParaRPr lang="pt-BR" dirty="0"/>
          </a:p>
        </p:txBody>
      </p:sp>
      <p:sp>
        <p:nvSpPr>
          <p:cNvPr id="3" name="Espaço Reservado para Conteúdo 2"/>
          <p:cNvSpPr>
            <a:spLocks noGrp="1"/>
          </p:cNvSpPr>
          <p:nvPr>
            <p:ph idx="1"/>
          </p:nvPr>
        </p:nvSpPr>
        <p:spPr/>
        <p:txBody>
          <a:bodyPr/>
          <a:lstStyle/>
          <a:p>
            <a:r>
              <a:rPr lang="pt-BR" dirty="0" err="1" smtClean="0"/>
              <a:t>Macroevolução</a:t>
            </a:r>
            <a:r>
              <a:rPr lang="pt-BR" dirty="0" smtClean="0"/>
              <a:t> é a evolução em grande escala abrangendo grandes períodos de tempos e também grandes processos de transformação.</a:t>
            </a:r>
          </a:p>
          <a:p>
            <a:pPr>
              <a:buNone/>
            </a:pPr>
            <a:endParaRPr lang="pt-BR" dirty="0" smtClean="0"/>
          </a:p>
          <a:p>
            <a:r>
              <a:rPr lang="pt-BR" dirty="0" smtClean="0"/>
              <a:t>As principais evidências da evolução biológica podem ser: os registros fósseis, anatomia comparada, existência de órgãos vestigiais e na bioquímica comparada.</a:t>
            </a:r>
            <a:endParaRPr lang="pt-BR" dirty="0"/>
          </a:p>
        </p:txBody>
      </p:sp>
    </p:spTree>
  </p:cSld>
  <p:clrMapOvr>
    <a:masterClrMapping/>
  </p:clrMapOvr>
  <p:transition>
    <p:pull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REGISTRO FÓSSIL</a:t>
            </a:r>
            <a:endParaRPr lang="pt-BR" dirty="0"/>
          </a:p>
        </p:txBody>
      </p:sp>
      <p:sp>
        <p:nvSpPr>
          <p:cNvPr id="3" name="Espaço Reservado para Conteúdo 2"/>
          <p:cNvSpPr>
            <a:spLocks noGrp="1"/>
          </p:cNvSpPr>
          <p:nvPr>
            <p:ph idx="1"/>
          </p:nvPr>
        </p:nvSpPr>
        <p:spPr/>
        <p:txBody>
          <a:bodyPr/>
          <a:lstStyle/>
          <a:p>
            <a:r>
              <a:rPr lang="pt-BR" dirty="0" smtClean="0"/>
              <a:t>Os fósseis são marcas ou evidências de vida anteriores á época </a:t>
            </a:r>
            <a:r>
              <a:rPr lang="pt-BR" dirty="0" err="1" smtClean="0"/>
              <a:t>holoceno</a:t>
            </a:r>
            <a:r>
              <a:rPr lang="pt-BR" dirty="0" smtClean="0"/>
              <a:t> há mais de 20.000anos. Analisando os fósseis podemos comparar com os seres atuais e perceber as modificações ocorridas e traçar padrões evolutivos.</a:t>
            </a:r>
            <a:endParaRPr lang="pt-BR" dirty="0"/>
          </a:p>
        </p:txBody>
      </p:sp>
    </p:spTree>
  </p:cSld>
  <p:clrMapOvr>
    <a:masterClrMapping/>
  </p:clrMapOvr>
  <p:transition>
    <p:pull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pic>
        <p:nvPicPr>
          <p:cNvPr id="1026" name="Picture 2" descr="\\Servidor2000\irani\imagens\fosseis 1.jpeg"/>
          <p:cNvPicPr>
            <a:picLocks noGrp="1" noChangeAspect="1" noChangeArrowheads="1"/>
          </p:cNvPicPr>
          <p:nvPr>
            <p:ph idx="1"/>
          </p:nvPr>
        </p:nvPicPr>
        <p:blipFill>
          <a:blip r:embed="rId2"/>
          <a:srcRect/>
          <a:stretch>
            <a:fillRect/>
          </a:stretch>
        </p:blipFill>
        <p:spPr bwMode="auto">
          <a:xfrm>
            <a:off x="571472" y="1643050"/>
            <a:ext cx="3516948" cy="2286016"/>
          </a:xfrm>
          <a:prstGeom prst="rect">
            <a:avLst/>
          </a:prstGeom>
          <a:noFill/>
        </p:spPr>
      </p:pic>
      <p:pic>
        <p:nvPicPr>
          <p:cNvPr id="1027" name="Picture 3" descr="\\Servidor2000\irani\imagens\fosseis 2.jpeg"/>
          <p:cNvPicPr>
            <a:picLocks noChangeAspect="1" noChangeArrowheads="1"/>
          </p:cNvPicPr>
          <p:nvPr/>
        </p:nvPicPr>
        <p:blipFill>
          <a:blip r:embed="rId3"/>
          <a:srcRect/>
          <a:stretch>
            <a:fillRect/>
          </a:stretch>
        </p:blipFill>
        <p:spPr bwMode="auto">
          <a:xfrm>
            <a:off x="5126341" y="2571744"/>
            <a:ext cx="3510463" cy="2786082"/>
          </a:xfrm>
          <a:prstGeom prst="rect">
            <a:avLst/>
          </a:prstGeom>
          <a:noFill/>
        </p:spPr>
      </p:pic>
    </p:spTree>
  </p:cSld>
  <p:clrMapOvr>
    <a:masterClrMapping/>
  </p:clrMapOvr>
  <p:transition>
    <p:pull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ANATOMIA COMPARADA</a:t>
            </a:r>
            <a:endParaRPr lang="pt-BR" dirty="0"/>
          </a:p>
        </p:txBody>
      </p:sp>
      <p:sp>
        <p:nvSpPr>
          <p:cNvPr id="3" name="Espaço Reservado para Conteúdo 2"/>
          <p:cNvSpPr>
            <a:spLocks noGrp="1"/>
          </p:cNvSpPr>
          <p:nvPr>
            <p:ph idx="1"/>
          </p:nvPr>
        </p:nvSpPr>
        <p:spPr/>
        <p:txBody>
          <a:bodyPr/>
          <a:lstStyle/>
          <a:p>
            <a:r>
              <a:rPr lang="pt-BR" dirty="0" err="1" smtClean="0"/>
              <a:t>Homologia_</a:t>
            </a:r>
            <a:r>
              <a:rPr lang="pt-BR" dirty="0" smtClean="0"/>
              <a:t> estudo de algumas estruturas dos seres vivos evidenciam algum grau de parentesco entre eles. Alguns órgãos são homólogos, isto é, com a mesma origem embrionária, exercendo as sua funções de maneiras diferentes ou iguais.</a:t>
            </a:r>
          </a:p>
          <a:p>
            <a:pPr>
              <a:buNone/>
            </a:pPr>
            <a:endParaRPr lang="pt-BR" dirty="0" smtClean="0"/>
          </a:p>
          <a:p>
            <a:r>
              <a:rPr lang="pt-BR" dirty="0" smtClean="0"/>
              <a:t>Ex: pata do cavalo, nadadeiras da baleia, asas do morcego.</a:t>
            </a:r>
            <a:endParaRPr lang="pt-BR" dirty="0"/>
          </a:p>
        </p:txBody>
      </p:sp>
    </p:spTree>
  </p:cSld>
  <p:clrMapOvr>
    <a:masterClrMapping/>
  </p:clrMapOvr>
  <p:transition>
    <p:pull di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pic>
        <p:nvPicPr>
          <p:cNvPr id="3074" name="Picture 2" descr="\\Servidor2000\irani\imagens\patas.jpeg"/>
          <p:cNvPicPr>
            <a:picLocks noGrp="1" noChangeAspect="1" noChangeArrowheads="1"/>
          </p:cNvPicPr>
          <p:nvPr>
            <p:ph idx="1"/>
          </p:nvPr>
        </p:nvPicPr>
        <p:blipFill>
          <a:blip r:embed="rId2"/>
          <a:srcRect/>
          <a:stretch>
            <a:fillRect/>
          </a:stretch>
        </p:blipFill>
        <p:spPr bwMode="auto">
          <a:xfrm>
            <a:off x="2500298" y="2246470"/>
            <a:ext cx="4970069" cy="2539852"/>
          </a:xfrm>
          <a:prstGeom prst="rect">
            <a:avLst/>
          </a:prstGeom>
          <a:noFill/>
        </p:spPr>
      </p:pic>
    </p:spTree>
  </p:cSld>
  <p:clrMapOvr>
    <a:masterClrMapping/>
  </p:clrMapOvr>
  <p:transition>
    <p:pull di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IRRADIAÇÃO ADAPTATIVA</a:t>
            </a:r>
            <a:endParaRPr lang="pt-BR" dirty="0"/>
          </a:p>
        </p:txBody>
      </p:sp>
      <p:sp>
        <p:nvSpPr>
          <p:cNvPr id="3" name="Espaço Reservado para Conteúdo 2"/>
          <p:cNvSpPr>
            <a:spLocks noGrp="1"/>
          </p:cNvSpPr>
          <p:nvPr>
            <p:ph idx="1"/>
          </p:nvPr>
        </p:nvSpPr>
        <p:spPr/>
        <p:txBody>
          <a:bodyPr/>
          <a:lstStyle/>
          <a:p>
            <a:r>
              <a:rPr lang="pt-BR" dirty="0" smtClean="0"/>
              <a:t>È quando, de um ancestral comum surgem várias espécies distintas.</a:t>
            </a:r>
            <a:endParaRPr lang="pt-BR" dirty="0"/>
          </a:p>
        </p:txBody>
      </p:sp>
      <p:pic>
        <p:nvPicPr>
          <p:cNvPr id="4098" name="Picture 2" descr="\\Servidor2000\irani\imagens\irrad.jpeg"/>
          <p:cNvPicPr>
            <a:picLocks noChangeAspect="1" noChangeArrowheads="1"/>
          </p:cNvPicPr>
          <p:nvPr/>
        </p:nvPicPr>
        <p:blipFill>
          <a:blip r:embed="rId2"/>
          <a:srcRect/>
          <a:stretch>
            <a:fillRect/>
          </a:stretch>
        </p:blipFill>
        <p:spPr bwMode="auto">
          <a:xfrm>
            <a:off x="2500298" y="2791306"/>
            <a:ext cx="3695762" cy="3566652"/>
          </a:xfrm>
          <a:prstGeom prst="rect">
            <a:avLst/>
          </a:prstGeom>
          <a:noFill/>
        </p:spPr>
      </p:pic>
    </p:spTree>
  </p:cSld>
  <p:clrMapOvr>
    <a:masterClrMapping/>
  </p:clrMapOvr>
  <p:transition>
    <p:pull dir="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dirty="0"/>
          </a:p>
        </p:txBody>
      </p:sp>
      <p:sp>
        <p:nvSpPr>
          <p:cNvPr id="3" name="Espaço Reservado para Conteúdo 2"/>
          <p:cNvSpPr>
            <a:spLocks noGrp="1"/>
          </p:cNvSpPr>
          <p:nvPr>
            <p:ph idx="1"/>
          </p:nvPr>
        </p:nvSpPr>
        <p:spPr/>
        <p:txBody>
          <a:bodyPr/>
          <a:lstStyle/>
          <a:p>
            <a:r>
              <a:rPr lang="pt-BR" dirty="0" smtClean="0"/>
              <a:t>Analogia- é quando os órgãos tem a mesma função, mas são de origem embrionária diferente. </a:t>
            </a:r>
          </a:p>
          <a:p>
            <a:pPr>
              <a:buNone/>
            </a:pPr>
            <a:endParaRPr lang="pt-BR" dirty="0" smtClean="0"/>
          </a:p>
          <a:p>
            <a:r>
              <a:rPr lang="pt-BR" dirty="0" smtClean="0"/>
              <a:t>Ex: asa da libélula e asa de uma ave.</a:t>
            </a:r>
          </a:p>
          <a:p>
            <a:r>
              <a:rPr lang="pt-BR" dirty="0" smtClean="0"/>
              <a:t>Estas estruturas não indicam grau de parentesco, mas tipo de adaptação ao mesmo ambiente.</a:t>
            </a:r>
            <a:endParaRPr lang="pt-BR" dirty="0"/>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pic>
        <p:nvPicPr>
          <p:cNvPr id="9218" name="Picture 2" descr="\\Servidor2000\irani\imagens\analogia.jpeg"/>
          <p:cNvPicPr>
            <a:picLocks noGrp="1" noChangeAspect="1" noChangeArrowheads="1"/>
          </p:cNvPicPr>
          <p:nvPr>
            <p:ph idx="1"/>
          </p:nvPr>
        </p:nvPicPr>
        <p:blipFill>
          <a:blip r:embed="rId2"/>
          <a:srcRect/>
          <a:stretch>
            <a:fillRect/>
          </a:stretch>
        </p:blipFill>
        <p:spPr bwMode="auto">
          <a:xfrm>
            <a:off x="2099366" y="2296858"/>
            <a:ext cx="4687212" cy="2547398"/>
          </a:xfrm>
          <a:prstGeom prst="rect">
            <a:avLst/>
          </a:prstGeom>
          <a:noFill/>
        </p:spPr>
      </p:pic>
    </p:spTree>
  </p:cSld>
  <p:clrMapOvr>
    <a:masterClrMapping/>
  </p:clrMapOvr>
  <p:transition>
    <p:pull dir="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r>
              <a:rPr lang="pt-BR" dirty="0" smtClean="0"/>
              <a:t>Convergência adaptativa- animais aquáticos que não tem grau de parentesco, vivem no mesmo ambiente, locomove nadando e seus corpos têm formatos semelhantes.</a:t>
            </a:r>
            <a:endParaRPr lang="pt-BR" dirty="0"/>
          </a:p>
        </p:txBody>
      </p:sp>
    </p:spTree>
  </p:cSld>
  <p:clrMapOvr>
    <a:masterClrMapping/>
  </p:clrMapOvr>
  <p:transition>
    <p:pull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pic>
        <p:nvPicPr>
          <p:cNvPr id="1026" name="Picture 2" descr="\\Servidor2000\irani\imagens\criacinismo.jpeg"/>
          <p:cNvPicPr>
            <a:picLocks noGrp="1" noChangeAspect="1" noChangeArrowheads="1"/>
          </p:cNvPicPr>
          <p:nvPr>
            <p:ph idx="1"/>
          </p:nvPr>
        </p:nvPicPr>
        <p:blipFill>
          <a:blip r:embed="rId2"/>
          <a:srcRect/>
          <a:stretch>
            <a:fillRect/>
          </a:stretch>
        </p:blipFill>
        <p:spPr bwMode="auto">
          <a:xfrm>
            <a:off x="2857489" y="1940710"/>
            <a:ext cx="3529020" cy="2940850"/>
          </a:xfrm>
          <a:prstGeom prst="rect">
            <a:avLst/>
          </a:prstGeom>
          <a:noFill/>
        </p:spPr>
      </p:pic>
    </p:spTree>
  </p:cSld>
  <p:clrMapOvr>
    <a:masterClrMapping/>
  </p:clrMapOvr>
  <p:transition>
    <p:pull dir="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pic>
        <p:nvPicPr>
          <p:cNvPr id="8194" name="Picture 2" descr="\\Servidor2000\irani\imagens\irrad 2.jpeg"/>
          <p:cNvPicPr>
            <a:picLocks noGrp="1" noChangeAspect="1" noChangeArrowheads="1"/>
          </p:cNvPicPr>
          <p:nvPr>
            <p:ph idx="1"/>
          </p:nvPr>
        </p:nvPicPr>
        <p:blipFill>
          <a:blip r:embed="rId2"/>
          <a:srcRect/>
          <a:stretch>
            <a:fillRect/>
          </a:stretch>
        </p:blipFill>
        <p:spPr bwMode="auto">
          <a:xfrm>
            <a:off x="1902250" y="1311196"/>
            <a:ext cx="3598437" cy="4761010"/>
          </a:xfrm>
          <a:prstGeom prst="rect">
            <a:avLst/>
          </a:prstGeom>
          <a:noFill/>
        </p:spPr>
      </p:pic>
    </p:spTree>
  </p:cSld>
  <p:clrMapOvr>
    <a:masterClrMapping/>
  </p:clrMapOvr>
  <p:transition>
    <p:pull dir="d"/>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EMBRIOLOGIA COMPARADA</a:t>
            </a:r>
            <a:endParaRPr lang="pt-BR" dirty="0"/>
          </a:p>
        </p:txBody>
      </p:sp>
      <p:sp>
        <p:nvSpPr>
          <p:cNvPr id="3" name="Espaço Reservado para Conteúdo 2"/>
          <p:cNvSpPr>
            <a:spLocks noGrp="1"/>
          </p:cNvSpPr>
          <p:nvPr>
            <p:ph idx="1"/>
          </p:nvPr>
        </p:nvSpPr>
        <p:spPr/>
        <p:txBody>
          <a:bodyPr/>
          <a:lstStyle/>
          <a:p>
            <a:r>
              <a:rPr lang="pt-BR" dirty="0" smtClean="0"/>
              <a:t>Analisando o desenvolvimento embrionário de alguns animais podemos ver as semelhanças e diferenças entre eles e comparar o grau de parentesco.</a:t>
            </a:r>
            <a:endParaRPr lang="pt-BR" dirty="0"/>
          </a:p>
        </p:txBody>
      </p:sp>
    </p:spTree>
  </p:cSld>
  <p:clrMapOvr>
    <a:masterClrMapping/>
  </p:clrMapOvr>
  <p:transition>
    <p:pull dir="d"/>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pic>
        <p:nvPicPr>
          <p:cNvPr id="6146" name="Picture 2" descr="\\Servidor2000\irani\imagens\embri.jpeg"/>
          <p:cNvPicPr>
            <a:picLocks noGrp="1" noChangeAspect="1" noChangeArrowheads="1"/>
          </p:cNvPicPr>
          <p:nvPr>
            <p:ph idx="1"/>
          </p:nvPr>
        </p:nvPicPr>
        <p:blipFill>
          <a:blip r:embed="rId2"/>
          <a:srcRect/>
          <a:stretch>
            <a:fillRect/>
          </a:stretch>
        </p:blipFill>
        <p:spPr bwMode="auto">
          <a:xfrm>
            <a:off x="2500298" y="1248860"/>
            <a:ext cx="3935091" cy="4537593"/>
          </a:xfrm>
          <a:prstGeom prst="rect">
            <a:avLst/>
          </a:prstGeom>
          <a:noFill/>
        </p:spPr>
      </p:pic>
    </p:spTree>
  </p:cSld>
  <p:clrMapOvr>
    <a:masterClrMapping/>
  </p:clrMapOvr>
  <p:transition>
    <p:pull dir="d"/>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ASPECTOS BIOQUÍMICOS</a:t>
            </a:r>
            <a:endParaRPr lang="pt-BR" dirty="0"/>
          </a:p>
        </p:txBody>
      </p:sp>
      <p:sp>
        <p:nvSpPr>
          <p:cNvPr id="3" name="Espaço Reservado para Conteúdo 2"/>
          <p:cNvSpPr>
            <a:spLocks noGrp="1"/>
          </p:cNvSpPr>
          <p:nvPr>
            <p:ph idx="1"/>
          </p:nvPr>
        </p:nvSpPr>
        <p:spPr/>
        <p:txBody>
          <a:bodyPr>
            <a:normAutofit/>
          </a:bodyPr>
          <a:lstStyle/>
          <a:p>
            <a:r>
              <a:rPr lang="pt-BR" dirty="0" smtClean="0"/>
              <a:t>A comparação das proteínas encontradas em animais de diferentes espécies também nos mostra evidências da evolução das espécies. Atualmente esta técnica se chama HIBRIDAÇÃO MOLECULAR ,sendo possível comparar moléculas de DNA de espécies diferentes.</a:t>
            </a:r>
          </a:p>
          <a:p>
            <a:pPr>
              <a:buNone/>
            </a:pPr>
            <a:endParaRPr lang="pt-BR" dirty="0" smtClean="0"/>
          </a:p>
          <a:p>
            <a:r>
              <a:rPr lang="pt-BR" b="1" dirty="0" smtClean="0"/>
              <a:t>Quanto maior o número de bases nitrogenadas que se combinam nas cadeias complementares, maior será o grau de parentesco .</a:t>
            </a:r>
            <a:endParaRPr lang="pt-BR" b="1" dirty="0"/>
          </a:p>
        </p:txBody>
      </p:sp>
    </p:spTree>
  </p:cSld>
  <p:clrMapOvr>
    <a:masterClrMapping/>
  </p:clrMapOvr>
  <p:transition>
    <p:pull dir="d"/>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ÓRGÃOS VESTIGIAIS</a:t>
            </a:r>
            <a:endParaRPr lang="pt-BR" dirty="0"/>
          </a:p>
        </p:txBody>
      </p:sp>
      <p:sp>
        <p:nvSpPr>
          <p:cNvPr id="3" name="Espaço Reservado para Conteúdo 2"/>
          <p:cNvSpPr>
            <a:spLocks noGrp="1"/>
          </p:cNvSpPr>
          <p:nvPr>
            <p:ph idx="1"/>
          </p:nvPr>
        </p:nvSpPr>
        <p:spPr/>
        <p:txBody>
          <a:bodyPr/>
          <a:lstStyle/>
          <a:p>
            <a:r>
              <a:rPr lang="pt-BR" dirty="0" smtClean="0"/>
              <a:t>São órgãos rudimentares, aparentemente sem função no organismo. Porém, no aspecto evolutivo, esses órgãos parecem estar em processo de regressão, mas já forem necessários e funcionais nos antepassados.</a:t>
            </a:r>
            <a:endParaRPr lang="pt-BR" dirty="0"/>
          </a:p>
        </p:txBody>
      </p:sp>
    </p:spTree>
  </p:cSld>
  <p:clrMapOvr>
    <a:masterClrMapping/>
  </p:clrMapOvr>
  <p:transition>
    <p:pull dir="d"/>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pic>
        <p:nvPicPr>
          <p:cNvPr id="7170" name="Picture 2" descr="\\Servidor2000\irani\imagens\ov.jpeg"/>
          <p:cNvPicPr>
            <a:picLocks noGrp="1" noChangeAspect="1" noChangeArrowheads="1"/>
          </p:cNvPicPr>
          <p:nvPr>
            <p:ph idx="1"/>
          </p:nvPr>
        </p:nvPicPr>
        <p:blipFill>
          <a:blip r:embed="rId2"/>
          <a:srcRect/>
          <a:stretch>
            <a:fillRect/>
          </a:stretch>
        </p:blipFill>
        <p:spPr bwMode="auto">
          <a:xfrm>
            <a:off x="2428860" y="1785927"/>
            <a:ext cx="4643470" cy="3509598"/>
          </a:xfrm>
          <a:prstGeom prst="rect">
            <a:avLst/>
          </a:prstGeom>
          <a:noFill/>
        </p:spPr>
      </p:pic>
    </p:spTree>
  </p:cSld>
  <p:clrMapOvr>
    <a:masterClrMapping/>
  </p:clrMapOvr>
  <p:transition>
    <p:pull dir="d"/>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MECANISMOS DE EVOLUÇÃO</a:t>
            </a:r>
            <a:endParaRPr lang="pt-BR" dirty="0"/>
          </a:p>
        </p:txBody>
      </p:sp>
      <p:sp>
        <p:nvSpPr>
          <p:cNvPr id="3" name="Espaço Reservado para Conteúdo 2"/>
          <p:cNvSpPr>
            <a:spLocks noGrp="1"/>
          </p:cNvSpPr>
          <p:nvPr>
            <p:ph idx="1"/>
          </p:nvPr>
        </p:nvSpPr>
        <p:spPr/>
        <p:txBody>
          <a:bodyPr/>
          <a:lstStyle/>
          <a:p>
            <a:r>
              <a:rPr lang="pt-BR" dirty="0" smtClean="0"/>
              <a:t>São</a:t>
            </a:r>
            <a:r>
              <a:rPr lang="pt-BR" dirty="0" smtClean="0">
                <a:latin typeface="+mj-lt"/>
              </a:rPr>
              <a:t> as modificações </a:t>
            </a:r>
            <a:r>
              <a:rPr lang="pt-BR" sz="2800" dirty="0" smtClean="0">
                <a:latin typeface="+mj-lt"/>
              </a:rPr>
              <a:t> que os seres sofrem ao longo do tempo devido a:</a:t>
            </a:r>
          </a:p>
          <a:p>
            <a:r>
              <a:rPr lang="pt-BR" sz="2800" dirty="0" smtClean="0">
                <a:latin typeface="+mj-lt"/>
              </a:rPr>
              <a:t>VARIABILIDADE GENÉTICA -  são as variações morfológicas ou comportamentais entre os indivíduos de uma mesma espécie, causadas por genótipos diferentes. Ela pode ser provocada por mutações ou recombinação gênica.</a:t>
            </a:r>
            <a:endParaRPr lang="pt-BR" dirty="0"/>
          </a:p>
        </p:txBody>
      </p:sp>
    </p:spTree>
  </p:cSld>
  <p:clrMapOvr>
    <a:masterClrMapping/>
  </p:clrMapOvr>
  <p:transition>
    <p:pull dir="d"/>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smtClean="0"/>
              <a:t>FATORES EVOLUTIVOS</a:t>
            </a:r>
            <a:endParaRPr lang="pt-BR" dirty="0"/>
          </a:p>
        </p:txBody>
      </p:sp>
      <p:sp>
        <p:nvSpPr>
          <p:cNvPr id="3" name="Espaço Reservado para Conteúdo 2"/>
          <p:cNvSpPr>
            <a:spLocks noGrp="1"/>
          </p:cNvSpPr>
          <p:nvPr>
            <p:ph idx="1"/>
          </p:nvPr>
        </p:nvSpPr>
        <p:spPr/>
        <p:txBody>
          <a:bodyPr>
            <a:normAutofit/>
          </a:bodyPr>
          <a:lstStyle/>
          <a:p>
            <a:r>
              <a:rPr lang="pt-BR" sz="2800" dirty="0" smtClean="0">
                <a:latin typeface="+mj-lt"/>
              </a:rPr>
              <a:t>Mutação: base da evolução- uma mutação é a mudança em uma ou mais bases do DNA,gerando uma alteração na molécula e em todo o comando do DNA.</a:t>
            </a:r>
            <a:endParaRPr lang="pt-BR" sz="2800" dirty="0">
              <a:latin typeface="+mj-lt"/>
            </a:endParaRPr>
          </a:p>
        </p:txBody>
      </p:sp>
      <p:pic>
        <p:nvPicPr>
          <p:cNvPr id="1026" name="Picture 2" descr="\\Servidor2000\irani\imagens\cão.jpeg"/>
          <p:cNvPicPr>
            <a:picLocks noChangeAspect="1" noChangeArrowheads="1"/>
          </p:cNvPicPr>
          <p:nvPr/>
        </p:nvPicPr>
        <p:blipFill>
          <a:blip r:embed="rId2"/>
          <a:srcRect/>
          <a:stretch>
            <a:fillRect/>
          </a:stretch>
        </p:blipFill>
        <p:spPr bwMode="auto">
          <a:xfrm>
            <a:off x="56473" y="4357694"/>
            <a:ext cx="3094839" cy="1928826"/>
          </a:xfrm>
          <a:prstGeom prst="rect">
            <a:avLst/>
          </a:prstGeom>
          <a:noFill/>
        </p:spPr>
      </p:pic>
      <p:pic>
        <p:nvPicPr>
          <p:cNvPr id="1027" name="Picture 3" descr="\\Servidor2000\irani\imagens\dedos.jpeg"/>
          <p:cNvPicPr>
            <a:picLocks noChangeAspect="1" noChangeArrowheads="1"/>
          </p:cNvPicPr>
          <p:nvPr/>
        </p:nvPicPr>
        <p:blipFill>
          <a:blip r:embed="rId3"/>
          <a:srcRect/>
          <a:stretch>
            <a:fillRect/>
          </a:stretch>
        </p:blipFill>
        <p:spPr bwMode="auto">
          <a:xfrm>
            <a:off x="3241137" y="4071942"/>
            <a:ext cx="3136904" cy="2228853"/>
          </a:xfrm>
          <a:prstGeom prst="rect">
            <a:avLst/>
          </a:prstGeom>
          <a:noFill/>
        </p:spPr>
      </p:pic>
      <p:pic>
        <p:nvPicPr>
          <p:cNvPr id="1028" name="Picture 4" descr="\\Servidor2000\irani\imagens\lobo.jpeg"/>
          <p:cNvPicPr>
            <a:picLocks noChangeAspect="1" noChangeArrowheads="1"/>
          </p:cNvPicPr>
          <p:nvPr/>
        </p:nvPicPr>
        <p:blipFill>
          <a:blip r:embed="rId4"/>
          <a:srcRect/>
          <a:stretch>
            <a:fillRect/>
          </a:stretch>
        </p:blipFill>
        <p:spPr bwMode="auto">
          <a:xfrm>
            <a:off x="6572265" y="3690712"/>
            <a:ext cx="2429818" cy="2838681"/>
          </a:xfrm>
          <a:prstGeom prst="rect">
            <a:avLst/>
          </a:prstGeom>
          <a:noFill/>
        </p:spPr>
      </p:pic>
    </p:spTree>
  </p:cSld>
  <p:clrMapOvr>
    <a:masterClrMapping/>
  </p:clrMapOvr>
  <p:transition>
    <p:pull dir="d"/>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smtClean="0"/>
              <a:t>MIGRAÇÃO</a:t>
            </a:r>
            <a:endParaRPr lang="pt-BR" dirty="0"/>
          </a:p>
        </p:txBody>
      </p:sp>
      <p:sp>
        <p:nvSpPr>
          <p:cNvPr id="3" name="Espaço Reservado para Conteúdo 2"/>
          <p:cNvSpPr>
            <a:spLocks noGrp="1"/>
          </p:cNvSpPr>
          <p:nvPr>
            <p:ph idx="1"/>
          </p:nvPr>
        </p:nvSpPr>
        <p:spPr/>
        <p:txBody>
          <a:bodyPr>
            <a:normAutofit/>
          </a:bodyPr>
          <a:lstStyle/>
          <a:p>
            <a:r>
              <a:rPr lang="pt-BR" sz="2800" dirty="0" smtClean="0">
                <a:latin typeface="+mj-lt"/>
              </a:rPr>
              <a:t>A migração é um fenômeno que altera o equilíbrio gênico de uma população.</a:t>
            </a:r>
            <a:endParaRPr lang="pt-BR" sz="2800" dirty="0">
              <a:latin typeface="+mj-lt"/>
            </a:endParaRPr>
          </a:p>
        </p:txBody>
      </p:sp>
      <p:pic>
        <p:nvPicPr>
          <p:cNvPr id="2050" name="Picture 2" descr="\\Servidor2000\irani\imagens\barco.jpeg"/>
          <p:cNvPicPr>
            <a:picLocks noChangeAspect="1" noChangeArrowheads="1"/>
          </p:cNvPicPr>
          <p:nvPr/>
        </p:nvPicPr>
        <p:blipFill>
          <a:blip r:embed="rId2"/>
          <a:srcRect/>
          <a:stretch>
            <a:fillRect/>
          </a:stretch>
        </p:blipFill>
        <p:spPr bwMode="auto">
          <a:xfrm>
            <a:off x="214282" y="2845926"/>
            <a:ext cx="3143272" cy="2002298"/>
          </a:xfrm>
          <a:prstGeom prst="rect">
            <a:avLst/>
          </a:prstGeom>
          <a:noFill/>
        </p:spPr>
      </p:pic>
      <p:pic>
        <p:nvPicPr>
          <p:cNvPr id="2051" name="Picture 3" descr="\\Servidor2000\irani\imagens\nordestino.jpeg"/>
          <p:cNvPicPr>
            <a:picLocks noChangeAspect="1" noChangeArrowheads="1"/>
          </p:cNvPicPr>
          <p:nvPr/>
        </p:nvPicPr>
        <p:blipFill>
          <a:blip r:embed="rId3"/>
          <a:srcRect/>
          <a:stretch>
            <a:fillRect/>
          </a:stretch>
        </p:blipFill>
        <p:spPr bwMode="auto">
          <a:xfrm>
            <a:off x="3256000" y="4429132"/>
            <a:ext cx="2681376" cy="2214578"/>
          </a:xfrm>
          <a:prstGeom prst="rect">
            <a:avLst/>
          </a:prstGeom>
          <a:noFill/>
        </p:spPr>
      </p:pic>
      <p:pic>
        <p:nvPicPr>
          <p:cNvPr id="2052" name="Picture 4" descr="\\Servidor2000\irani\imagens\siri.jpeg"/>
          <p:cNvPicPr>
            <a:picLocks noChangeAspect="1" noChangeArrowheads="1"/>
          </p:cNvPicPr>
          <p:nvPr/>
        </p:nvPicPr>
        <p:blipFill>
          <a:blip r:embed="rId4"/>
          <a:srcRect/>
          <a:stretch>
            <a:fillRect/>
          </a:stretch>
        </p:blipFill>
        <p:spPr bwMode="auto">
          <a:xfrm>
            <a:off x="5913447" y="2493902"/>
            <a:ext cx="2944833" cy="2092381"/>
          </a:xfrm>
          <a:prstGeom prst="rect">
            <a:avLst/>
          </a:prstGeom>
          <a:noFill/>
        </p:spPr>
      </p:pic>
    </p:spTree>
  </p:cSld>
  <p:clrMapOvr>
    <a:masterClrMapping/>
  </p:clrMapOvr>
  <p:transition>
    <p:pull dir="d"/>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smtClean="0"/>
              <a:t>ESPECIAÇÃO</a:t>
            </a:r>
            <a:endParaRPr lang="pt-BR" dirty="0"/>
          </a:p>
        </p:txBody>
      </p:sp>
      <p:sp>
        <p:nvSpPr>
          <p:cNvPr id="3" name="Espaço Reservado para Conteúdo 2"/>
          <p:cNvSpPr>
            <a:spLocks noGrp="1"/>
          </p:cNvSpPr>
          <p:nvPr>
            <p:ph idx="1"/>
          </p:nvPr>
        </p:nvSpPr>
        <p:spPr/>
        <p:txBody>
          <a:bodyPr>
            <a:normAutofit/>
          </a:bodyPr>
          <a:lstStyle/>
          <a:p>
            <a:r>
              <a:rPr lang="pt-BR" sz="2800" dirty="0" smtClean="0">
                <a:latin typeface="+mj-lt"/>
              </a:rPr>
              <a:t>È o processo de formação de novas espécies. Durante este processo podem se formar grupos intermediários, ou seja, populações que já são bastante diferentes geneticamente, mas que ainda tem capacidade de reproduzir, gerando descendentes férteis. A estes grupos denominamos </a:t>
            </a:r>
            <a:r>
              <a:rPr lang="pt-BR" sz="2800" b="1" dirty="0" smtClean="0">
                <a:latin typeface="+mj-lt"/>
              </a:rPr>
              <a:t>RAÇA.</a:t>
            </a:r>
          </a:p>
          <a:p>
            <a:pPr>
              <a:buNone/>
            </a:pPr>
            <a:endParaRPr lang="pt-BR" sz="2800" b="1" dirty="0" smtClean="0">
              <a:latin typeface="+mj-lt"/>
            </a:endParaRPr>
          </a:p>
          <a:p>
            <a:r>
              <a:rPr lang="pt-BR" sz="2800" dirty="0" smtClean="0">
                <a:latin typeface="+mj-lt"/>
              </a:rPr>
              <a:t>A formação de raças é o primeiro passo para a especiação.</a:t>
            </a:r>
            <a:endParaRPr lang="pt-BR" sz="2800" dirty="0">
              <a:latin typeface="+mj-lt"/>
            </a:endParaRPr>
          </a:p>
        </p:txBody>
      </p:sp>
    </p:spTree>
  </p:cSld>
  <p:clrMapOvr>
    <a:masterClrMapping/>
  </p:clrMapOvr>
  <p:transition>
    <p:pull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EVOLUCIONISTAS</a:t>
            </a:r>
            <a:endParaRPr lang="pt-BR" dirty="0"/>
          </a:p>
        </p:txBody>
      </p:sp>
      <p:sp>
        <p:nvSpPr>
          <p:cNvPr id="5" name="Espaço Reservado para Conteúdo 4"/>
          <p:cNvSpPr>
            <a:spLocks noGrp="1"/>
          </p:cNvSpPr>
          <p:nvPr>
            <p:ph idx="1"/>
          </p:nvPr>
        </p:nvSpPr>
        <p:spPr/>
        <p:txBody>
          <a:bodyPr/>
          <a:lstStyle/>
          <a:p>
            <a:r>
              <a:rPr lang="pt-BR" b="1" dirty="0" smtClean="0"/>
              <a:t>Lamarck</a:t>
            </a:r>
            <a:r>
              <a:rPr lang="pt-BR" dirty="0" smtClean="0"/>
              <a:t>( 1809)_ primeiro cientista a aceitar a evolução dos seres vivos.Apontava duas causas para a mudança evolutiva:</a:t>
            </a:r>
          </a:p>
          <a:p>
            <a:pPr>
              <a:buNone/>
            </a:pPr>
            <a:endParaRPr lang="pt-BR" dirty="0" smtClean="0"/>
          </a:p>
          <a:p>
            <a:r>
              <a:rPr lang="pt-BR" dirty="0" smtClean="0"/>
              <a:t>Direcionamento a perfeição (progresso),</a:t>
            </a:r>
          </a:p>
          <a:p>
            <a:r>
              <a:rPr lang="pt-BR" dirty="0" smtClean="0"/>
              <a:t>Capacidade de adaptação do ser vivo</a:t>
            </a:r>
          </a:p>
          <a:p>
            <a:pPr>
              <a:buNone/>
            </a:pPr>
            <a:endParaRPr lang="pt-BR" dirty="0" smtClean="0"/>
          </a:p>
          <a:p>
            <a:r>
              <a:rPr lang="pt-BR" dirty="0" smtClean="0"/>
              <a:t>A herança genética ainda não era conhecida.</a:t>
            </a:r>
            <a:endParaRPr lang="pt-BR" dirty="0"/>
          </a:p>
        </p:txBody>
      </p:sp>
    </p:spTree>
  </p:cSld>
  <p:clrMapOvr>
    <a:masterClrMapping/>
  </p:clrMapOvr>
  <p:transition>
    <p:pull dir="d"/>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smtClean="0"/>
              <a:t>ISOLAMENTO GEOGRÁFICO</a:t>
            </a:r>
            <a:endParaRPr lang="pt-BR" dirty="0"/>
          </a:p>
        </p:txBody>
      </p:sp>
      <p:sp>
        <p:nvSpPr>
          <p:cNvPr id="3" name="Espaço Reservado para Conteúdo 2"/>
          <p:cNvSpPr>
            <a:spLocks noGrp="1"/>
          </p:cNvSpPr>
          <p:nvPr>
            <p:ph idx="1"/>
          </p:nvPr>
        </p:nvSpPr>
        <p:spPr/>
        <p:txBody>
          <a:bodyPr>
            <a:normAutofit/>
          </a:bodyPr>
          <a:lstStyle/>
          <a:p>
            <a:r>
              <a:rPr lang="pt-BR" sz="2800" dirty="0" smtClean="0">
                <a:latin typeface="+mj-lt"/>
              </a:rPr>
              <a:t>È quando duas populações encontram-se separadas por algum tipo de barreira física, que pode ser: rio, serra,vales,etc.</a:t>
            </a:r>
            <a:endParaRPr lang="pt-BR" sz="2800" dirty="0">
              <a:latin typeface="+mj-lt"/>
            </a:endParaRPr>
          </a:p>
        </p:txBody>
      </p:sp>
      <p:pic>
        <p:nvPicPr>
          <p:cNvPr id="3074" name="Picture 2" descr="\\Servidor2000\irani\imagens\isol 2.jpeg"/>
          <p:cNvPicPr>
            <a:picLocks noChangeAspect="1" noChangeArrowheads="1"/>
          </p:cNvPicPr>
          <p:nvPr/>
        </p:nvPicPr>
        <p:blipFill>
          <a:blip r:embed="rId2"/>
          <a:srcRect/>
          <a:stretch>
            <a:fillRect/>
          </a:stretch>
        </p:blipFill>
        <p:spPr bwMode="auto">
          <a:xfrm>
            <a:off x="642910" y="3319445"/>
            <a:ext cx="2500330" cy="3333773"/>
          </a:xfrm>
          <a:prstGeom prst="rect">
            <a:avLst/>
          </a:prstGeom>
          <a:noFill/>
        </p:spPr>
      </p:pic>
      <p:pic>
        <p:nvPicPr>
          <p:cNvPr id="3075" name="Picture 3" descr="\\Servidor2000\irani\imagens\mapa.jpeg"/>
          <p:cNvPicPr>
            <a:picLocks noChangeAspect="1" noChangeArrowheads="1"/>
          </p:cNvPicPr>
          <p:nvPr/>
        </p:nvPicPr>
        <p:blipFill>
          <a:blip r:embed="rId3"/>
          <a:srcRect/>
          <a:stretch>
            <a:fillRect/>
          </a:stretch>
        </p:blipFill>
        <p:spPr bwMode="auto">
          <a:xfrm>
            <a:off x="4357686" y="3071810"/>
            <a:ext cx="3905398" cy="3071834"/>
          </a:xfrm>
          <a:prstGeom prst="rect">
            <a:avLst/>
          </a:prstGeom>
          <a:noFill/>
        </p:spPr>
      </p:pic>
    </p:spTree>
  </p:cSld>
  <p:clrMapOvr>
    <a:masterClrMapping/>
  </p:clrMapOvr>
  <p:transition>
    <p:pull dir="d"/>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pic>
        <p:nvPicPr>
          <p:cNvPr id="4098" name="Picture 2" descr="\\Servidor2000\irani\imagens\cir.jpeg"/>
          <p:cNvPicPr>
            <a:picLocks noGrp="1" noChangeAspect="1" noChangeArrowheads="1"/>
          </p:cNvPicPr>
          <p:nvPr>
            <p:ph idx="1"/>
          </p:nvPr>
        </p:nvPicPr>
        <p:blipFill>
          <a:blip r:embed="rId2"/>
          <a:srcRect/>
          <a:stretch>
            <a:fillRect/>
          </a:stretch>
        </p:blipFill>
        <p:spPr bwMode="auto">
          <a:xfrm>
            <a:off x="218970" y="2285992"/>
            <a:ext cx="3604935" cy="2143140"/>
          </a:xfrm>
          <a:prstGeom prst="rect">
            <a:avLst/>
          </a:prstGeom>
          <a:noFill/>
        </p:spPr>
      </p:pic>
      <p:pic>
        <p:nvPicPr>
          <p:cNvPr id="4099" name="Picture 3" descr="\\Servidor2000\irani\imagens\isol1.jpeg"/>
          <p:cNvPicPr>
            <a:picLocks noChangeAspect="1" noChangeArrowheads="1"/>
          </p:cNvPicPr>
          <p:nvPr/>
        </p:nvPicPr>
        <p:blipFill>
          <a:blip r:embed="rId3"/>
          <a:srcRect/>
          <a:stretch>
            <a:fillRect/>
          </a:stretch>
        </p:blipFill>
        <p:spPr bwMode="auto">
          <a:xfrm>
            <a:off x="5357818" y="500042"/>
            <a:ext cx="2010848" cy="5715040"/>
          </a:xfrm>
          <a:prstGeom prst="rect">
            <a:avLst/>
          </a:prstGeom>
          <a:noFill/>
        </p:spPr>
      </p:pic>
    </p:spTree>
  </p:cSld>
  <p:clrMapOvr>
    <a:masterClrMapping/>
  </p:clrMapOvr>
  <p:transition>
    <p:pull dir="d"/>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smtClean="0"/>
              <a:t>ISOLAMENTO REPRODUTIVO</a:t>
            </a:r>
            <a:endParaRPr lang="pt-BR" dirty="0"/>
          </a:p>
        </p:txBody>
      </p:sp>
      <p:sp>
        <p:nvSpPr>
          <p:cNvPr id="3" name="Espaço Reservado para Conteúdo 2"/>
          <p:cNvSpPr>
            <a:spLocks noGrp="1"/>
          </p:cNvSpPr>
          <p:nvPr>
            <p:ph idx="1"/>
          </p:nvPr>
        </p:nvSpPr>
        <p:spPr/>
        <p:txBody>
          <a:bodyPr>
            <a:normAutofit/>
          </a:bodyPr>
          <a:lstStyle/>
          <a:p>
            <a:r>
              <a:rPr lang="pt-BR" sz="2800" dirty="0" smtClean="0">
                <a:latin typeface="+mj-lt"/>
              </a:rPr>
              <a:t>Este tipo de isolamento impede que o patrimônio genético de espécies diferentes sejam compartilhado.</a:t>
            </a:r>
          </a:p>
          <a:p>
            <a:r>
              <a:rPr lang="pt-BR" sz="2800" dirty="0" smtClean="0">
                <a:latin typeface="+mj-lt"/>
              </a:rPr>
              <a:t>Existem vários fatores que impedem que os indivíduos de diferentes populações se cruzem.</a:t>
            </a:r>
          </a:p>
          <a:p>
            <a:r>
              <a:rPr lang="pt-BR" sz="2800" dirty="0" smtClean="0">
                <a:latin typeface="+mj-lt"/>
              </a:rPr>
              <a:t>Habitat</a:t>
            </a:r>
          </a:p>
          <a:p>
            <a:r>
              <a:rPr lang="pt-BR" sz="2800" dirty="0" smtClean="0">
                <a:latin typeface="+mj-lt"/>
              </a:rPr>
              <a:t>Comportamento reprodutivo</a:t>
            </a:r>
          </a:p>
          <a:p>
            <a:r>
              <a:rPr lang="pt-BR" sz="2800" dirty="0" smtClean="0">
                <a:latin typeface="+mj-lt"/>
              </a:rPr>
              <a:t>Sazonal</a:t>
            </a:r>
          </a:p>
          <a:p>
            <a:r>
              <a:rPr lang="pt-BR" sz="2800" dirty="0" smtClean="0">
                <a:latin typeface="+mj-lt"/>
              </a:rPr>
              <a:t>Estrutural</a:t>
            </a:r>
            <a:endParaRPr lang="pt-BR" sz="2800" dirty="0">
              <a:latin typeface="+mj-lt"/>
            </a:endParaRPr>
          </a:p>
        </p:txBody>
      </p:sp>
    </p:spTree>
  </p:cSld>
  <p:clrMapOvr>
    <a:masterClrMapping/>
  </p:clrMapOvr>
  <p:transition>
    <p:pull dir="d"/>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smtClean="0"/>
              <a:t>SELEÇÃO NATURAL</a:t>
            </a:r>
            <a:endParaRPr lang="pt-BR" dirty="0"/>
          </a:p>
        </p:txBody>
      </p:sp>
      <p:sp>
        <p:nvSpPr>
          <p:cNvPr id="3" name="Espaço Reservado para Conteúdo 2"/>
          <p:cNvSpPr>
            <a:spLocks noGrp="1"/>
          </p:cNvSpPr>
          <p:nvPr>
            <p:ph idx="1"/>
          </p:nvPr>
        </p:nvSpPr>
        <p:spPr/>
        <p:txBody>
          <a:bodyPr>
            <a:normAutofit lnSpcReduction="10000"/>
          </a:bodyPr>
          <a:lstStyle/>
          <a:p>
            <a:r>
              <a:rPr lang="pt-BR" sz="2800" dirty="0" smtClean="0">
                <a:latin typeface="+mj-lt"/>
              </a:rPr>
              <a:t>È um processo é um processo biológico. Se algumas espécies acabam se perpetuando, enquanto outras desaparecem, isto é uma </a:t>
            </a:r>
            <a:r>
              <a:rPr lang="pt-BR" sz="2800" dirty="0" err="1" smtClean="0">
                <a:latin typeface="+mj-lt"/>
              </a:rPr>
              <a:t>consequência</a:t>
            </a:r>
            <a:r>
              <a:rPr lang="pt-BR" sz="2800" dirty="0" smtClean="0">
                <a:latin typeface="+mj-lt"/>
              </a:rPr>
              <a:t> deste processo.A seleção natural só ocorre devido a variabilidade.</a:t>
            </a:r>
          </a:p>
          <a:p>
            <a:r>
              <a:rPr lang="pt-BR" sz="2800" dirty="0" smtClean="0">
                <a:latin typeface="+mj-lt"/>
              </a:rPr>
              <a:t>A seleção natural tende, portanto a diminuir a variabilidade genética. Deste modo,quanto mais intensa for a seleção natural sobre uma determinada população, menor será a variabilidade, pois, apenas alguns genótipos serão selecionados.</a:t>
            </a:r>
            <a:endParaRPr lang="pt-BR" sz="2800" dirty="0">
              <a:latin typeface="+mj-lt"/>
            </a:endParaRPr>
          </a:p>
        </p:txBody>
      </p:sp>
    </p:spTree>
  </p:cSld>
  <p:clrMapOvr>
    <a:masterClrMapping/>
  </p:clrMapOvr>
  <p:transition>
    <p:pull dir="d"/>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pic>
        <p:nvPicPr>
          <p:cNvPr id="5122" name="Picture 2" descr="\\Servidor2000\irani\imagens\peru.jpeg"/>
          <p:cNvPicPr>
            <a:picLocks noGrp="1" noChangeAspect="1" noChangeArrowheads="1"/>
          </p:cNvPicPr>
          <p:nvPr>
            <p:ph idx="1"/>
          </p:nvPr>
        </p:nvPicPr>
        <p:blipFill>
          <a:blip r:embed="rId2"/>
          <a:srcRect/>
          <a:stretch>
            <a:fillRect/>
          </a:stretch>
        </p:blipFill>
        <p:spPr bwMode="auto">
          <a:xfrm>
            <a:off x="261416" y="2071678"/>
            <a:ext cx="2956576" cy="2214578"/>
          </a:xfrm>
          <a:prstGeom prst="rect">
            <a:avLst/>
          </a:prstGeom>
          <a:noFill/>
        </p:spPr>
      </p:pic>
      <p:pic>
        <p:nvPicPr>
          <p:cNvPr id="5123" name="Picture 3" descr="\\Servidor2000\irani\imagens\pasaro.jpeg"/>
          <p:cNvPicPr>
            <a:picLocks noChangeAspect="1" noChangeArrowheads="1"/>
          </p:cNvPicPr>
          <p:nvPr/>
        </p:nvPicPr>
        <p:blipFill>
          <a:blip r:embed="rId3"/>
          <a:srcRect/>
          <a:stretch>
            <a:fillRect/>
          </a:stretch>
        </p:blipFill>
        <p:spPr bwMode="auto">
          <a:xfrm>
            <a:off x="3501067" y="1991218"/>
            <a:ext cx="2785445" cy="2652228"/>
          </a:xfrm>
          <a:prstGeom prst="rect">
            <a:avLst/>
          </a:prstGeom>
          <a:noFill/>
        </p:spPr>
      </p:pic>
      <p:pic>
        <p:nvPicPr>
          <p:cNvPr id="5124" name="Picture 4" descr="\\Servidor2000\irani\imagens\dentilho.jpeg"/>
          <p:cNvPicPr>
            <a:picLocks noChangeAspect="1" noChangeArrowheads="1"/>
          </p:cNvPicPr>
          <p:nvPr/>
        </p:nvPicPr>
        <p:blipFill>
          <a:blip r:embed="rId4"/>
          <a:srcRect/>
          <a:stretch>
            <a:fillRect/>
          </a:stretch>
        </p:blipFill>
        <p:spPr bwMode="auto">
          <a:xfrm>
            <a:off x="6286512" y="4000504"/>
            <a:ext cx="2745137" cy="2328866"/>
          </a:xfrm>
          <a:prstGeom prst="rect">
            <a:avLst/>
          </a:prstGeom>
          <a:noFill/>
        </p:spPr>
      </p:pic>
    </p:spTree>
  </p:cSld>
  <p:clrMapOvr>
    <a:masterClrMapping/>
  </p:clrMapOvr>
  <p:transition>
    <p:pull dir="d"/>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pic>
        <p:nvPicPr>
          <p:cNvPr id="3074" name="Picture 2" descr="\\Servidor2000\irani\imagens\tipos sel.jpeg"/>
          <p:cNvPicPr>
            <a:picLocks noGrp="1" noChangeAspect="1" noChangeArrowheads="1"/>
          </p:cNvPicPr>
          <p:nvPr>
            <p:ph idx="1"/>
          </p:nvPr>
        </p:nvPicPr>
        <p:blipFill>
          <a:blip r:embed="rId2"/>
          <a:srcRect/>
          <a:stretch>
            <a:fillRect/>
          </a:stretch>
        </p:blipFill>
        <p:spPr bwMode="auto">
          <a:xfrm>
            <a:off x="2714612" y="2643182"/>
            <a:ext cx="2794578" cy="2857520"/>
          </a:xfrm>
          <a:prstGeom prst="rect">
            <a:avLst/>
          </a:prstGeom>
          <a:noFill/>
        </p:spPr>
      </p:pic>
    </p:spTree>
  </p:cSld>
  <p:clrMapOvr>
    <a:masterClrMapping/>
  </p:clrMapOvr>
  <p:transition>
    <p:pull dir="d"/>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TIPOS DE SELEÇÃO NATURAL</a:t>
            </a:r>
            <a:endParaRPr lang="pt-BR" dirty="0"/>
          </a:p>
        </p:txBody>
      </p:sp>
      <p:sp>
        <p:nvSpPr>
          <p:cNvPr id="3" name="Espaço Reservado para Conteúdo 2"/>
          <p:cNvSpPr>
            <a:spLocks noGrp="1"/>
          </p:cNvSpPr>
          <p:nvPr>
            <p:ph idx="1"/>
          </p:nvPr>
        </p:nvSpPr>
        <p:spPr/>
        <p:txBody>
          <a:bodyPr/>
          <a:lstStyle/>
          <a:p>
            <a:r>
              <a:rPr lang="pt-BR" b="1" dirty="0" smtClean="0">
                <a:latin typeface="+mj-lt"/>
              </a:rPr>
              <a:t>Estabilizadora</a:t>
            </a:r>
            <a:r>
              <a:rPr lang="pt-BR" dirty="0" smtClean="0">
                <a:latin typeface="+mj-lt"/>
              </a:rPr>
              <a:t>- a seleção natural atua permanentemente sobre todas as populações. Mesmo em ambientes estáveis e constantes, a seleção natural age de modo </a:t>
            </a:r>
            <a:r>
              <a:rPr lang="pt-BR" b="1" dirty="0" smtClean="0">
                <a:latin typeface="+mj-lt"/>
              </a:rPr>
              <a:t>estabilizador</a:t>
            </a:r>
            <a:r>
              <a:rPr lang="pt-BR" dirty="0" smtClean="0">
                <a:latin typeface="+mj-lt"/>
              </a:rPr>
              <a:t>, está presente, eliminando os fenótipos desviantes.</a:t>
            </a:r>
          </a:p>
          <a:p>
            <a:r>
              <a:rPr lang="pt-BR" dirty="0" smtClean="0">
                <a:latin typeface="+mj-lt"/>
              </a:rPr>
              <a:t>È o que acontece com a manutenção na população humana de certos genes que normalmente seriam eliminados por serem poucos adaptativos.</a:t>
            </a:r>
          </a:p>
          <a:p>
            <a:r>
              <a:rPr lang="pt-BR" dirty="0" smtClean="0">
                <a:latin typeface="+mj-lt"/>
              </a:rPr>
              <a:t>Ex: anemia falciforme.</a:t>
            </a:r>
            <a:endParaRPr lang="pt-BR" dirty="0">
              <a:latin typeface="+mj-lt"/>
            </a:endParaRPr>
          </a:p>
        </p:txBody>
      </p:sp>
    </p:spTree>
  </p:cSld>
  <p:clrMapOvr>
    <a:masterClrMapping/>
  </p:clrMapOvr>
  <p:transition>
    <p:pull dir="d"/>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pic>
        <p:nvPicPr>
          <p:cNvPr id="2050" name="Picture 2" descr="\\Servidor2000\irani\imagens\estabil.jpeg"/>
          <p:cNvPicPr>
            <a:picLocks noGrp="1" noChangeAspect="1" noChangeArrowheads="1"/>
          </p:cNvPicPr>
          <p:nvPr>
            <p:ph idx="1"/>
          </p:nvPr>
        </p:nvPicPr>
        <p:blipFill>
          <a:blip r:embed="rId2"/>
          <a:srcRect/>
          <a:stretch>
            <a:fillRect/>
          </a:stretch>
        </p:blipFill>
        <p:spPr bwMode="auto">
          <a:xfrm>
            <a:off x="2571737" y="2780232"/>
            <a:ext cx="4346166" cy="2092599"/>
          </a:xfrm>
          <a:prstGeom prst="rect">
            <a:avLst/>
          </a:prstGeom>
          <a:noFill/>
        </p:spPr>
      </p:pic>
    </p:spTree>
  </p:cSld>
  <p:clrMapOvr>
    <a:masterClrMapping/>
  </p:clrMapOvr>
  <p:transition>
    <p:pull dir="d"/>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r>
              <a:rPr lang="pt-BR" sz="2800" b="1" dirty="0" smtClean="0">
                <a:latin typeface="+mj-lt"/>
              </a:rPr>
              <a:t>Direcional</a:t>
            </a:r>
            <a:r>
              <a:rPr lang="pt-BR" sz="2800" dirty="0" smtClean="0">
                <a:latin typeface="+mj-lt"/>
              </a:rPr>
              <a:t>- é aquela que favorece determinadas características da população , que passam a ser mais adaptativas  em decorrência de alterações ambientais ao longo do tempo. Neste caso há um deslocamento da média das características em determinado sentido.</a:t>
            </a:r>
          </a:p>
          <a:p>
            <a:r>
              <a:rPr lang="pt-BR" sz="2800" dirty="0" smtClean="0">
                <a:latin typeface="+mj-lt"/>
              </a:rPr>
              <a:t>Ex: melanismo industrial, resistência á antibiótico (bactérias), resistências a inseticidas (insetos).</a:t>
            </a:r>
            <a:endParaRPr lang="pt-BR" sz="2800" dirty="0">
              <a:latin typeface="+mj-lt"/>
            </a:endParaRPr>
          </a:p>
        </p:txBody>
      </p:sp>
    </p:spTree>
  </p:cSld>
  <p:clrMapOvr>
    <a:masterClrMapping/>
  </p:clrMapOvr>
  <p:transition>
    <p:pull dir="d"/>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pic>
        <p:nvPicPr>
          <p:cNvPr id="1026" name="Picture 2" descr="\\Servidor2000\irani\imagens\bact atibio.jpeg"/>
          <p:cNvPicPr>
            <a:picLocks noGrp="1" noChangeAspect="1" noChangeArrowheads="1"/>
          </p:cNvPicPr>
          <p:nvPr>
            <p:ph idx="1"/>
          </p:nvPr>
        </p:nvPicPr>
        <p:blipFill>
          <a:blip r:embed="rId2"/>
          <a:srcRect/>
          <a:stretch>
            <a:fillRect/>
          </a:stretch>
        </p:blipFill>
        <p:spPr bwMode="auto">
          <a:xfrm>
            <a:off x="4900102" y="2143116"/>
            <a:ext cx="3862786" cy="2143140"/>
          </a:xfrm>
          <a:prstGeom prst="rect">
            <a:avLst/>
          </a:prstGeom>
          <a:noFill/>
        </p:spPr>
      </p:pic>
      <p:pic>
        <p:nvPicPr>
          <p:cNvPr id="1027" name="Picture 3" descr="\\Servidor2000\irani\imagens\sel direc.jpeg"/>
          <p:cNvPicPr>
            <a:picLocks noChangeAspect="1" noChangeArrowheads="1"/>
          </p:cNvPicPr>
          <p:nvPr/>
        </p:nvPicPr>
        <p:blipFill>
          <a:blip r:embed="rId3"/>
          <a:srcRect/>
          <a:stretch>
            <a:fillRect/>
          </a:stretch>
        </p:blipFill>
        <p:spPr bwMode="auto">
          <a:xfrm>
            <a:off x="285720" y="1928802"/>
            <a:ext cx="3919753" cy="1974078"/>
          </a:xfrm>
          <a:prstGeom prst="rect">
            <a:avLst/>
          </a:prstGeom>
          <a:noFill/>
        </p:spPr>
      </p:pic>
      <p:pic>
        <p:nvPicPr>
          <p:cNvPr id="1028" name="Picture 4" descr="\\Servidor2000\irani\imagens\mariposa2.jpeg"/>
          <p:cNvPicPr>
            <a:picLocks noChangeAspect="1" noChangeArrowheads="1"/>
          </p:cNvPicPr>
          <p:nvPr/>
        </p:nvPicPr>
        <p:blipFill>
          <a:blip r:embed="rId4"/>
          <a:srcRect/>
          <a:stretch>
            <a:fillRect/>
          </a:stretch>
        </p:blipFill>
        <p:spPr bwMode="auto">
          <a:xfrm>
            <a:off x="2500298" y="4106948"/>
            <a:ext cx="2047876" cy="2570084"/>
          </a:xfrm>
          <a:prstGeom prst="rect">
            <a:avLst/>
          </a:prstGeom>
          <a:noFill/>
        </p:spPr>
      </p:pic>
    </p:spTree>
  </p:cSld>
  <p:clrMapOvr>
    <a:masterClrMapping/>
  </p:clrMapOvr>
  <p:transition>
    <p:pull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endParaRPr lang="pt-BR" sz="2800" dirty="0" smtClean="0">
              <a:latin typeface="+mj-lt"/>
            </a:endParaRPr>
          </a:p>
          <a:p>
            <a:r>
              <a:rPr lang="pt-BR" sz="2800" dirty="0" smtClean="0">
                <a:latin typeface="+mj-lt"/>
              </a:rPr>
              <a:t>Lei do </a:t>
            </a:r>
            <a:r>
              <a:rPr lang="pt-BR" sz="2800" b="1" dirty="0" smtClean="0">
                <a:latin typeface="+mj-lt"/>
              </a:rPr>
              <a:t>uso e desuso</a:t>
            </a:r>
          </a:p>
          <a:p>
            <a:endParaRPr lang="pt-BR" dirty="0" smtClean="0"/>
          </a:p>
          <a:p>
            <a:r>
              <a:rPr lang="pt-BR" dirty="0" smtClean="0"/>
              <a:t>Princípio da transmissão das características hereditárias dos caracteres adquiridos ao longo da vida.</a:t>
            </a:r>
          </a:p>
          <a:p>
            <a:pPr>
              <a:buNone/>
            </a:pPr>
            <a:endParaRPr lang="pt-BR" dirty="0" smtClean="0"/>
          </a:p>
          <a:p>
            <a:r>
              <a:rPr lang="pt-BR" dirty="0" smtClean="0"/>
              <a:t>Para Lamarck, </a:t>
            </a:r>
            <a:r>
              <a:rPr lang="pt-BR" b="1" dirty="0" smtClean="0"/>
              <a:t>o ambiente é a causa das modificações que ocorrem nos seres vivos</a:t>
            </a:r>
            <a:r>
              <a:rPr lang="pt-BR" dirty="0" smtClean="0"/>
              <a:t>.</a:t>
            </a:r>
            <a:endParaRPr lang="pt-BR" dirty="0"/>
          </a:p>
        </p:txBody>
      </p:sp>
    </p:spTree>
  </p:cSld>
  <p:clrMapOvr>
    <a:masterClrMapping/>
  </p:clrMapOvr>
  <p:transition>
    <p:pull dir="d"/>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92500"/>
          </a:bodyPr>
          <a:lstStyle/>
          <a:p>
            <a:r>
              <a:rPr lang="pt-BR" sz="2800" b="1" dirty="0" smtClean="0">
                <a:latin typeface="+mj-lt"/>
              </a:rPr>
              <a:t>Disruptiva</a:t>
            </a:r>
            <a:r>
              <a:rPr lang="pt-BR" sz="2800" dirty="0" smtClean="0">
                <a:latin typeface="+mj-lt"/>
              </a:rPr>
              <a:t>- ocorre quando uma população já adaptada a um ambiente </a:t>
            </a:r>
            <a:r>
              <a:rPr lang="pt-BR" sz="2800" dirty="0" err="1" smtClean="0">
                <a:latin typeface="+mj-lt"/>
              </a:rPr>
              <a:t>homogênio</a:t>
            </a:r>
            <a:r>
              <a:rPr lang="pt-BR" sz="2800" dirty="0" smtClean="0">
                <a:latin typeface="+mj-lt"/>
              </a:rPr>
              <a:t> é submetida a diferentes pressões seletivas, de modo que são selecionadas formas adaptativas em direções opostas.</a:t>
            </a:r>
          </a:p>
          <a:p>
            <a:r>
              <a:rPr lang="pt-BR" sz="2800" dirty="0" smtClean="0">
                <a:latin typeface="+mj-lt"/>
              </a:rPr>
              <a:t>Há um deslocamento da média das características para os dois extremos da </a:t>
            </a:r>
            <a:r>
              <a:rPr lang="pt-BR" sz="2800" dirty="0" smtClean="0">
                <a:latin typeface="+mj-lt"/>
              </a:rPr>
              <a:t>curva.Favorece fenótipos extremos: Preto, branco.</a:t>
            </a:r>
            <a:endParaRPr lang="pt-BR" sz="2800" dirty="0" smtClean="0">
              <a:latin typeface="+mj-lt"/>
            </a:endParaRPr>
          </a:p>
          <a:p>
            <a:r>
              <a:rPr lang="pt-BR" sz="2800" dirty="0" smtClean="0">
                <a:latin typeface="+mj-lt"/>
              </a:rPr>
              <a:t>Ex: borboleta </a:t>
            </a:r>
            <a:r>
              <a:rPr lang="pt-BR" sz="2800" i="1" dirty="0" smtClean="0">
                <a:latin typeface="+mj-lt"/>
              </a:rPr>
              <a:t>Papiro </a:t>
            </a:r>
            <a:r>
              <a:rPr lang="pt-BR" sz="2800" i="1" dirty="0" err="1" smtClean="0">
                <a:latin typeface="+mj-lt"/>
              </a:rPr>
              <a:t>dardanus</a:t>
            </a:r>
            <a:r>
              <a:rPr lang="pt-BR" sz="2800" i="1" dirty="0" smtClean="0">
                <a:latin typeface="+mj-lt"/>
              </a:rPr>
              <a:t>. </a:t>
            </a:r>
            <a:r>
              <a:rPr lang="pt-BR" sz="2800" dirty="0" smtClean="0">
                <a:latin typeface="+mj-lt"/>
              </a:rPr>
              <a:t>Elas diferem nas suas </a:t>
            </a:r>
            <a:r>
              <a:rPr lang="pt-BR" sz="2800" dirty="0" err="1" smtClean="0">
                <a:latin typeface="+mj-lt"/>
              </a:rPr>
              <a:t>frequências</a:t>
            </a:r>
            <a:r>
              <a:rPr lang="pt-BR" sz="2800" dirty="0" smtClean="0">
                <a:latin typeface="+mj-lt"/>
              </a:rPr>
              <a:t> gênicas, assemelhando-se a diferentes espécies de borboletas ( tóxicas).</a:t>
            </a:r>
            <a:endParaRPr lang="pt-BR" sz="2800" i="1" dirty="0">
              <a:latin typeface="+mj-lt"/>
            </a:endParaRPr>
          </a:p>
        </p:txBody>
      </p:sp>
    </p:spTree>
  </p:cSld>
  <p:clrMapOvr>
    <a:masterClrMapping/>
  </p:clrMapOvr>
  <p:transition>
    <p:pull dir="d"/>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pic>
        <p:nvPicPr>
          <p:cNvPr id="4098" name="Picture 2" descr="\\Servidor2000\irani\imagens\borboletapapi.jpeg"/>
          <p:cNvPicPr>
            <a:picLocks noGrp="1" noChangeAspect="1" noChangeArrowheads="1"/>
          </p:cNvPicPr>
          <p:nvPr>
            <p:ph idx="1"/>
          </p:nvPr>
        </p:nvPicPr>
        <p:blipFill>
          <a:blip r:embed="rId2"/>
          <a:srcRect/>
          <a:stretch>
            <a:fillRect/>
          </a:stretch>
        </p:blipFill>
        <p:spPr bwMode="auto">
          <a:xfrm>
            <a:off x="5357818" y="1857364"/>
            <a:ext cx="3071834" cy="4012192"/>
          </a:xfrm>
          <a:prstGeom prst="rect">
            <a:avLst/>
          </a:prstGeom>
          <a:noFill/>
        </p:spPr>
      </p:pic>
      <p:pic>
        <p:nvPicPr>
          <p:cNvPr id="4099" name="Picture 3" descr="\\Servidor2000\irani\imagens\sel disrupt.jpeg"/>
          <p:cNvPicPr>
            <a:picLocks noChangeAspect="1" noChangeArrowheads="1"/>
          </p:cNvPicPr>
          <p:nvPr/>
        </p:nvPicPr>
        <p:blipFill>
          <a:blip r:embed="rId3"/>
          <a:srcRect/>
          <a:stretch>
            <a:fillRect/>
          </a:stretch>
        </p:blipFill>
        <p:spPr bwMode="auto">
          <a:xfrm>
            <a:off x="442583" y="2071678"/>
            <a:ext cx="3980357" cy="2286016"/>
          </a:xfrm>
          <a:prstGeom prst="rect">
            <a:avLst/>
          </a:prstGeom>
          <a:noFill/>
        </p:spPr>
      </p:pic>
    </p:spTree>
  </p:cSld>
  <p:clrMapOvr>
    <a:masterClrMapping/>
  </p:clrMapOvr>
  <p:transition>
    <p:pull dir="d"/>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smtClean="0"/>
              <a:t>DERIVA (OSCILAÇÃO) GENÉTICA</a:t>
            </a:r>
            <a:endParaRPr lang="pt-BR" dirty="0"/>
          </a:p>
        </p:txBody>
      </p:sp>
      <p:sp>
        <p:nvSpPr>
          <p:cNvPr id="3" name="Espaço Reservado para Conteúdo 2"/>
          <p:cNvSpPr>
            <a:spLocks noGrp="1"/>
          </p:cNvSpPr>
          <p:nvPr>
            <p:ph idx="1"/>
          </p:nvPr>
        </p:nvSpPr>
        <p:spPr/>
        <p:txBody>
          <a:bodyPr>
            <a:normAutofit/>
          </a:bodyPr>
          <a:lstStyle/>
          <a:p>
            <a:endParaRPr lang="pt-BR" sz="2800" dirty="0" smtClean="0">
              <a:latin typeface="+mj-lt"/>
            </a:endParaRPr>
          </a:p>
          <a:p>
            <a:r>
              <a:rPr lang="pt-BR" sz="2800" dirty="0" smtClean="0">
                <a:latin typeface="+mj-lt"/>
              </a:rPr>
              <a:t>São flutuações existentes na freqüência gênica, ocorrida ao acaso.</a:t>
            </a:r>
          </a:p>
          <a:p>
            <a:r>
              <a:rPr lang="pt-BR" sz="2800" dirty="0" smtClean="0">
                <a:latin typeface="+mj-lt"/>
              </a:rPr>
              <a:t>Em uma população pequena, a flutuação aleatória pode fazer com que um alelo desapareça.</a:t>
            </a:r>
          </a:p>
          <a:p>
            <a:r>
              <a:rPr lang="pt-BR" sz="2800" dirty="0" smtClean="0">
                <a:latin typeface="+mj-lt"/>
              </a:rPr>
              <a:t>Nas grandes populações os alelos mantém </a:t>
            </a:r>
            <a:r>
              <a:rPr lang="pt-BR" sz="2800" smtClean="0">
                <a:latin typeface="+mj-lt"/>
              </a:rPr>
              <a:t>em equilíbrio.</a:t>
            </a:r>
            <a:endParaRPr lang="pt-BR" sz="2800" dirty="0">
              <a:latin typeface="+mj-lt"/>
            </a:endParaRPr>
          </a:p>
        </p:txBody>
      </p:sp>
    </p:spTree>
  </p:cSld>
  <p:clrMapOvr>
    <a:masterClrMapping/>
  </p:clrMapOvr>
  <p:transition>
    <p:pull dir="d"/>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endParaRPr lang="pt-BR" sz="2800" dirty="0" smtClean="0">
              <a:latin typeface="+mj-lt"/>
            </a:endParaRPr>
          </a:p>
          <a:p>
            <a:r>
              <a:rPr lang="pt-BR" sz="2800" dirty="0" smtClean="0">
                <a:latin typeface="+mj-lt"/>
              </a:rPr>
              <a:t>Um caso particular de oscilação genética é o </a:t>
            </a:r>
            <a:r>
              <a:rPr lang="pt-BR" sz="2800" b="1" dirty="0" smtClean="0">
                <a:latin typeface="+mj-lt"/>
              </a:rPr>
              <a:t>princípio</a:t>
            </a:r>
            <a:r>
              <a:rPr lang="pt-BR" sz="2800" dirty="0" smtClean="0">
                <a:latin typeface="+mj-lt"/>
              </a:rPr>
              <a:t> </a:t>
            </a:r>
            <a:r>
              <a:rPr lang="pt-BR" sz="2800" b="1" dirty="0" smtClean="0">
                <a:latin typeface="+mj-lt"/>
              </a:rPr>
              <a:t>do fundador</a:t>
            </a:r>
            <a:r>
              <a:rPr lang="pt-BR" sz="2800" dirty="0" smtClean="0">
                <a:latin typeface="+mj-lt"/>
              </a:rPr>
              <a:t>, que se refere ao estabelecimento de uma nova população a partir de poucos indivíduos que emigram da população original, como é o caso da </a:t>
            </a:r>
            <a:r>
              <a:rPr lang="pt-BR" sz="2800" b="1" dirty="0" smtClean="0">
                <a:latin typeface="+mj-lt"/>
              </a:rPr>
              <a:t>ordem </a:t>
            </a:r>
            <a:r>
              <a:rPr lang="pt-BR" sz="2800" b="1" dirty="0" err="1" smtClean="0">
                <a:latin typeface="+mj-lt"/>
              </a:rPr>
              <a:t>Asmish</a:t>
            </a:r>
            <a:r>
              <a:rPr lang="pt-BR" sz="2800" b="1" dirty="0" smtClean="0">
                <a:latin typeface="+mj-lt"/>
              </a:rPr>
              <a:t> .</a:t>
            </a:r>
            <a:endParaRPr lang="pt-BR" sz="2800" b="1" dirty="0">
              <a:latin typeface="+mj-lt"/>
            </a:endParaRPr>
          </a:p>
        </p:txBody>
      </p:sp>
    </p:spTree>
  </p:cSld>
  <p:clrMapOvr>
    <a:masterClrMapping/>
  </p:clrMapOvr>
  <p:transition>
    <p:pull dir="d"/>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pic>
        <p:nvPicPr>
          <p:cNvPr id="1026" name="Picture 2" descr="\\Servidor2000\irani\imagens\asmih4.jpeg"/>
          <p:cNvPicPr>
            <a:picLocks noGrp="1" noChangeAspect="1" noChangeArrowheads="1"/>
          </p:cNvPicPr>
          <p:nvPr>
            <p:ph idx="1"/>
          </p:nvPr>
        </p:nvPicPr>
        <p:blipFill>
          <a:blip r:embed="rId2"/>
          <a:srcRect/>
          <a:stretch>
            <a:fillRect/>
          </a:stretch>
        </p:blipFill>
        <p:spPr bwMode="auto">
          <a:xfrm>
            <a:off x="142844" y="1833726"/>
            <a:ext cx="2762251" cy="1838152"/>
          </a:xfrm>
          <a:prstGeom prst="rect">
            <a:avLst/>
          </a:prstGeom>
          <a:noFill/>
        </p:spPr>
      </p:pic>
      <p:pic>
        <p:nvPicPr>
          <p:cNvPr id="1027" name="Picture 3" descr="\\Servidor2000\irani\imagens\asmih5.jpeg"/>
          <p:cNvPicPr>
            <a:picLocks noChangeAspect="1" noChangeArrowheads="1"/>
          </p:cNvPicPr>
          <p:nvPr/>
        </p:nvPicPr>
        <p:blipFill>
          <a:blip r:embed="rId3"/>
          <a:srcRect/>
          <a:stretch>
            <a:fillRect/>
          </a:stretch>
        </p:blipFill>
        <p:spPr bwMode="auto">
          <a:xfrm>
            <a:off x="3058195" y="2357430"/>
            <a:ext cx="2785393" cy="1971683"/>
          </a:xfrm>
          <a:prstGeom prst="rect">
            <a:avLst/>
          </a:prstGeom>
          <a:noFill/>
        </p:spPr>
      </p:pic>
      <p:pic>
        <p:nvPicPr>
          <p:cNvPr id="1028" name="Picture 4" descr="\\Servidor2000\irani\imagens\asmish.jpeg"/>
          <p:cNvPicPr>
            <a:picLocks noChangeAspect="1" noChangeArrowheads="1"/>
          </p:cNvPicPr>
          <p:nvPr/>
        </p:nvPicPr>
        <p:blipFill>
          <a:blip r:embed="rId4"/>
          <a:srcRect/>
          <a:stretch>
            <a:fillRect/>
          </a:stretch>
        </p:blipFill>
        <p:spPr bwMode="auto">
          <a:xfrm>
            <a:off x="6215073" y="2214554"/>
            <a:ext cx="2881187" cy="1995489"/>
          </a:xfrm>
          <a:prstGeom prst="rect">
            <a:avLst/>
          </a:prstGeom>
          <a:noFill/>
        </p:spPr>
      </p:pic>
      <p:pic>
        <p:nvPicPr>
          <p:cNvPr id="1029" name="Picture 5" descr="\\Servidor2000\irani\imagens\asmish 2.jpeg"/>
          <p:cNvPicPr>
            <a:picLocks noChangeAspect="1" noChangeArrowheads="1"/>
          </p:cNvPicPr>
          <p:nvPr/>
        </p:nvPicPr>
        <p:blipFill>
          <a:blip r:embed="rId5"/>
          <a:srcRect/>
          <a:stretch>
            <a:fillRect/>
          </a:stretch>
        </p:blipFill>
        <p:spPr bwMode="auto">
          <a:xfrm>
            <a:off x="214282" y="4454617"/>
            <a:ext cx="3143272" cy="2065255"/>
          </a:xfrm>
          <a:prstGeom prst="rect">
            <a:avLst/>
          </a:prstGeom>
          <a:noFill/>
        </p:spPr>
      </p:pic>
      <p:pic>
        <p:nvPicPr>
          <p:cNvPr id="1030" name="Picture 6" descr="\\Servidor2000\irani\imagens\asmish 3.jpeg"/>
          <p:cNvPicPr>
            <a:picLocks noChangeAspect="1" noChangeArrowheads="1"/>
          </p:cNvPicPr>
          <p:nvPr/>
        </p:nvPicPr>
        <p:blipFill>
          <a:blip r:embed="rId6"/>
          <a:srcRect/>
          <a:stretch>
            <a:fillRect/>
          </a:stretch>
        </p:blipFill>
        <p:spPr bwMode="auto">
          <a:xfrm>
            <a:off x="4286248" y="4500558"/>
            <a:ext cx="3357586" cy="2014552"/>
          </a:xfrm>
          <a:prstGeom prst="rect">
            <a:avLst/>
          </a:prstGeom>
          <a:noFill/>
        </p:spPr>
      </p:pic>
    </p:spTree>
  </p:cSld>
  <p:clrMapOvr>
    <a:masterClrMapping/>
  </p:clrMapOvr>
  <p:transition>
    <p:pull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pic>
        <p:nvPicPr>
          <p:cNvPr id="3074" name="Picture 2" descr="\\Servidor2000\irani\imagens\girafa.jpeg"/>
          <p:cNvPicPr>
            <a:picLocks noGrp="1" noChangeAspect="1" noChangeArrowheads="1"/>
          </p:cNvPicPr>
          <p:nvPr>
            <p:ph idx="1"/>
          </p:nvPr>
        </p:nvPicPr>
        <p:blipFill>
          <a:blip r:embed="rId2"/>
          <a:srcRect/>
          <a:stretch>
            <a:fillRect/>
          </a:stretch>
        </p:blipFill>
        <p:spPr bwMode="auto">
          <a:xfrm>
            <a:off x="515887" y="1756282"/>
            <a:ext cx="3593967" cy="3172916"/>
          </a:xfrm>
          <a:prstGeom prst="rect">
            <a:avLst/>
          </a:prstGeom>
          <a:noFill/>
        </p:spPr>
      </p:pic>
      <p:pic>
        <p:nvPicPr>
          <p:cNvPr id="3075" name="Picture 3" descr="\\Servidor2000\irani\imagens\evol girafas.jpeg"/>
          <p:cNvPicPr>
            <a:picLocks noChangeAspect="1" noChangeArrowheads="1"/>
          </p:cNvPicPr>
          <p:nvPr/>
        </p:nvPicPr>
        <p:blipFill>
          <a:blip r:embed="rId3"/>
          <a:srcRect/>
          <a:stretch>
            <a:fillRect/>
          </a:stretch>
        </p:blipFill>
        <p:spPr bwMode="auto">
          <a:xfrm>
            <a:off x="5000628" y="2857496"/>
            <a:ext cx="3429024" cy="2458547"/>
          </a:xfrm>
          <a:prstGeom prst="rect">
            <a:avLst/>
          </a:prstGeom>
          <a:noFill/>
        </p:spPr>
      </p:pic>
    </p:spTree>
  </p:cSld>
  <p:clrMapOvr>
    <a:masterClrMapping/>
  </p:clrMapOvr>
  <p:transition>
    <p:pull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Darwinismo</a:t>
            </a:r>
            <a:endParaRPr lang="pt-BR" dirty="0"/>
          </a:p>
        </p:txBody>
      </p:sp>
      <p:sp>
        <p:nvSpPr>
          <p:cNvPr id="3" name="Espaço Reservado para Conteúdo 2"/>
          <p:cNvSpPr>
            <a:spLocks noGrp="1"/>
          </p:cNvSpPr>
          <p:nvPr>
            <p:ph idx="1"/>
          </p:nvPr>
        </p:nvSpPr>
        <p:spPr/>
        <p:txBody>
          <a:bodyPr>
            <a:normAutofit/>
          </a:bodyPr>
          <a:lstStyle/>
          <a:p>
            <a:r>
              <a:rPr lang="pt-BR" b="1" dirty="0" smtClean="0"/>
              <a:t>Charles Darwin </a:t>
            </a:r>
            <a:r>
              <a:rPr lang="pt-BR" dirty="0" smtClean="0"/>
              <a:t>(1809-1882), nascido na Inglaterra, foi estudante de medicina, abandonou o curso para ser um naturalista.</a:t>
            </a:r>
          </a:p>
          <a:p>
            <a:pPr>
              <a:buNone/>
            </a:pPr>
            <a:endParaRPr lang="pt-BR" dirty="0" smtClean="0"/>
          </a:p>
          <a:p>
            <a:r>
              <a:rPr lang="pt-BR" dirty="0" smtClean="0"/>
              <a:t>Em dezembro de 1831,no navio </a:t>
            </a:r>
            <a:r>
              <a:rPr lang="pt-BR" dirty="0" err="1" smtClean="0"/>
              <a:t>Beagle</a:t>
            </a:r>
            <a:r>
              <a:rPr lang="pt-BR" dirty="0" smtClean="0"/>
              <a:t>,embarcou e iniciou uma grande viagem que durou 5 anos.</a:t>
            </a:r>
          </a:p>
          <a:p>
            <a:pPr>
              <a:buNone/>
            </a:pPr>
            <a:endParaRPr lang="pt-BR" dirty="0" smtClean="0"/>
          </a:p>
          <a:p>
            <a:r>
              <a:rPr lang="pt-BR" dirty="0" smtClean="0"/>
              <a:t>Na ilha de </a:t>
            </a:r>
            <a:r>
              <a:rPr lang="pt-BR" dirty="0" err="1" smtClean="0"/>
              <a:t>Galápagos</a:t>
            </a:r>
            <a:r>
              <a:rPr lang="pt-BR" dirty="0" smtClean="0"/>
              <a:t> despertou para seus estudos e grandes descobertas foram feitas. </a:t>
            </a:r>
            <a:endParaRPr lang="pt-BR" dirty="0"/>
          </a:p>
        </p:txBody>
      </p:sp>
    </p:spTree>
  </p:cSld>
  <p:clrMapOvr>
    <a:masterClrMapping/>
  </p:clrMapOvr>
  <p:transition>
    <p:pull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pic>
        <p:nvPicPr>
          <p:cNvPr id="4098" name="Picture 2" descr="\\Servidor2000\irani\imagens\tartarugas.jpeg"/>
          <p:cNvPicPr>
            <a:picLocks noGrp="1" noChangeAspect="1" noChangeArrowheads="1"/>
          </p:cNvPicPr>
          <p:nvPr>
            <p:ph idx="1"/>
          </p:nvPr>
        </p:nvPicPr>
        <p:blipFill>
          <a:blip r:embed="rId2"/>
          <a:srcRect/>
          <a:stretch>
            <a:fillRect/>
          </a:stretch>
        </p:blipFill>
        <p:spPr bwMode="auto">
          <a:xfrm>
            <a:off x="214282" y="1714764"/>
            <a:ext cx="2752727" cy="2061888"/>
          </a:xfrm>
          <a:prstGeom prst="rect">
            <a:avLst/>
          </a:prstGeom>
          <a:noFill/>
        </p:spPr>
      </p:pic>
      <p:pic>
        <p:nvPicPr>
          <p:cNvPr id="4099" name="Picture 3" descr="\\Servidor2000\irani\imagens\tat.jpeg"/>
          <p:cNvPicPr>
            <a:picLocks noChangeAspect="1" noChangeArrowheads="1"/>
          </p:cNvPicPr>
          <p:nvPr/>
        </p:nvPicPr>
        <p:blipFill>
          <a:blip r:embed="rId3"/>
          <a:srcRect/>
          <a:stretch>
            <a:fillRect/>
          </a:stretch>
        </p:blipFill>
        <p:spPr bwMode="auto">
          <a:xfrm>
            <a:off x="6286512" y="1644526"/>
            <a:ext cx="2643206" cy="2103551"/>
          </a:xfrm>
          <a:prstGeom prst="rect">
            <a:avLst/>
          </a:prstGeom>
          <a:noFill/>
        </p:spPr>
      </p:pic>
      <p:pic>
        <p:nvPicPr>
          <p:cNvPr id="4100" name="Picture 4" descr="\\Servidor2000\irani\imagens\iguana.jpeg"/>
          <p:cNvPicPr>
            <a:picLocks noChangeAspect="1" noChangeArrowheads="1"/>
          </p:cNvPicPr>
          <p:nvPr/>
        </p:nvPicPr>
        <p:blipFill>
          <a:blip r:embed="rId4"/>
          <a:srcRect/>
          <a:stretch>
            <a:fillRect/>
          </a:stretch>
        </p:blipFill>
        <p:spPr bwMode="auto">
          <a:xfrm>
            <a:off x="214282" y="4572008"/>
            <a:ext cx="3057528" cy="2027274"/>
          </a:xfrm>
          <a:prstGeom prst="rect">
            <a:avLst/>
          </a:prstGeom>
          <a:noFill/>
        </p:spPr>
      </p:pic>
      <p:pic>
        <p:nvPicPr>
          <p:cNvPr id="4101" name="Picture 5" descr="\\Servidor2000\irani\imagens\iguana m.jpeg"/>
          <p:cNvPicPr>
            <a:picLocks noChangeAspect="1" noChangeArrowheads="1"/>
          </p:cNvPicPr>
          <p:nvPr/>
        </p:nvPicPr>
        <p:blipFill>
          <a:blip r:embed="rId5"/>
          <a:srcRect/>
          <a:stretch>
            <a:fillRect/>
          </a:stretch>
        </p:blipFill>
        <p:spPr bwMode="auto">
          <a:xfrm>
            <a:off x="6357950" y="4071942"/>
            <a:ext cx="2338390" cy="2338390"/>
          </a:xfrm>
          <a:prstGeom prst="rect">
            <a:avLst/>
          </a:prstGeom>
          <a:noFill/>
        </p:spPr>
      </p:pic>
      <p:pic>
        <p:nvPicPr>
          <p:cNvPr id="4102" name="Picture 6" descr="\\Servidor2000\irani\imagens\ilha.jpeg"/>
          <p:cNvPicPr>
            <a:picLocks noChangeAspect="1" noChangeArrowheads="1"/>
          </p:cNvPicPr>
          <p:nvPr/>
        </p:nvPicPr>
        <p:blipFill>
          <a:blip r:embed="rId6"/>
          <a:srcRect/>
          <a:stretch>
            <a:fillRect/>
          </a:stretch>
        </p:blipFill>
        <p:spPr bwMode="auto">
          <a:xfrm>
            <a:off x="3143240" y="2483557"/>
            <a:ext cx="2928958" cy="1900148"/>
          </a:xfrm>
          <a:prstGeom prst="rect">
            <a:avLst/>
          </a:prstGeom>
          <a:noFill/>
        </p:spPr>
      </p:pic>
    </p:spTree>
  </p:cSld>
  <p:clrMapOvr>
    <a:masterClrMapping/>
  </p:clrMapOvr>
  <p:transition>
    <p:pull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92500"/>
          </a:bodyPr>
          <a:lstStyle/>
          <a:p>
            <a:r>
              <a:rPr lang="pt-BR" dirty="0" smtClean="0"/>
              <a:t>Darwin retorna a Inglaterra 5 anos depois, com três observações muito importantes:</a:t>
            </a:r>
          </a:p>
          <a:p>
            <a:pPr>
              <a:buNone/>
            </a:pPr>
            <a:endParaRPr lang="pt-BR" dirty="0" smtClean="0"/>
          </a:p>
          <a:p>
            <a:r>
              <a:rPr lang="pt-BR" dirty="0" smtClean="0"/>
              <a:t>As variações apresentadas por indivíduos de uma mesma espécie,</a:t>
            </a:r>
          </a:p>
          <a:p>
            <a:pPr>
              <a:buNone/>
            </a:pPr>
            <a:endParaRPr lang="pt-BR" dirty="0" smtClean="0"/>
          </a:p>
          <a:p>
            <a:r>
              <a:rPr lang="pt-BR" dirty="0" smtClean="0"/>
              <a:t>As semelhanças entre indivíduos de espécies diferentes,</a:t>
            </a:r>
          </a:p>
          <a:p>
            <a:pPr>
              <a:buNone/>
            </a:pPr>
            <a:endParaRPr lang="pt-BR" dirty="0" smtClean="0"/>
          </a:p>
          <a:p>
            <a:r>
              <a:rPr lang="pt-BR" dirty="0" smtClean="0"/>
              <a:t>A semelhança entre fósseis que encontrou e espécies atuais.</a:t>
            </a:r>
            <a:endParaRPr lang="pt-BR" dirty="0"/>
          </a:p>
        </p:txBody>
      </p:sp>
    </p:spTree>
  </p:cSld>
  <p:clrMapOvr>
    <a:masterClrMapping/>
  </p:clrMapOvr>
  <p:transition>
    <p:pull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xo">
  <a:themeElements>
    <a:clrScheme name="Flux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x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ívico">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795</TotalTime>
  <Words>1496</Words>
  <Application>Microsoft Office PowerPoint</Application>
  <PresentationFormat>Apresentação na tela (4:3)</PresentationFormat>
  <Paragraphs>127</Paragraphs>
  <Slides>54</Slides>
  <Notes>1</Notes>
  <HiddenSlides>0</HiddenSlides>
  <MMClips>0</MMClips>
  <ScaleCrop>false</ScaleCrop>
  <HeadingPairs>
    <vt:vector size="4" baseType="variant">
      <vt:variant>
        <vt:lpstr>Tema</vt:lpstr>
      </vt:variant>
      <vt:variant>
        <vt:i4>1</vt:i4>
      </vt:variant>
      <vt:variant>
        <vt:lpstr>Títulos de slides</vt:lpstr>
      </vt:variant>
      <vt:variant>
        <vt:i4>54</vt:i4>
      </vt:variant>
    </vt:vector>
  </HeadingPairs>
  <TitlesOfParts>
    <vt:vector size="55" baseType="lpstr">
      <vt:lpstr>Fluxo</vt:lpstr>
      <vt:lpstr>EVOLUÇÃO DOS SERES VIVOS </vt:lpstr>
      <vt:lpstr>TEORIAS EVOLUCIONISTAS</vt:lpstr>
      <vt:lpstr>Slide 3</vt:lpstr>
      <vt:lpstr>EVOLUCIONISTAS</vt:lpstr>
      <vt:lpstr>Slide 5</vt:lpstr>
      <vt:lpstr>Slide 6</vt:lpstr>
      <vt:lpstr>Darwinismo</vt:lpstr>
      <vt:lpstr>Slide 8</vt:lpstr>
      <vt:lpstr>Slide 9</vt:lpstr>
      <vt:lpstr>SELEÇÃO NATURAL</vt:lpstr>
      <vt:lpstr>PRINCÍPIOS DA TEORIA DA SELEÇÃO NATURAL</vt:lpstr>
      <vt:lpstr>Slide 12</vt:lpstr>
      <vt:lpstr>THOMAS MALTHUS</vt:lpstr>
      <vt:lpstr>NEODARWINISMO</vt:lpstr>
      <vt:lpstr>Slide 15</vt:lpstr>
      <vt:lpstr>PÓS- DARWINISMO</vt:lpstr>
      <vt:lpstr>ESTUDO DA EVOLUÇÃO</vt:lpstr>
      <vt:lpstr>Slide 18</vt:lpstr>
      <vt:lpstr>Slide 19</vt:lpstr>
      <vt:lpstr>Slide 20</vt:lpstr>
      <vt:lpstr>EVIDÊNCIAS EVOLUTIVAS</vt:lpstr>
      <vt:lpstr>REGISTRO FÓSSIL</vt:lpstr>
      <vt:lpstr>Slide 23</vt:lpstr>
      <vt:lpstr>ANATOMIA COMPARADA</vt:lpstr>
      <vt:lpstr>Slide 25</vt:lpstr>
      <vt:lpstr>IRRADIAÇÃO ADAPTATIVA</vt:lpstr>
      <vt:lpstr>Slide 27</vt:lpstr>
      <vt:lpstr>Slide 28</vt:lpstr>
      <vt:lpstr>Slide 29</vt:lpstr>
      <vt:lpstr>Slide 30</vt:lpstr>
      <vt:lpstr>EMBRIOLOGIA COMPARADA</vt:lpstr>
      <vt:lpstr>Slide 32</vt:lpstr>
      <vt:lpstr>ASPECTOS BIOQUÍMICOS</vt:lpstr>
      <vt:lpstr>ÓRGÃOS VESTIGIAIS</vt:lpstr>
      <vt:lpstr>Slide 35</vt:lpstr>
      <vt:lpstr>MECANISMOS DE EVOLUÇÃO</vt:lpstr>
      <vt:lpstr>FATORES EVOLUTIVOS</vt:lpstr>
      <vt:lpstr>MIGRAÇÃO</vt:lpstr>
      <vt:lpstr>ESPECIAÇÃO</vt:lpstr>
      <vt:lpstr>ISOLAMENTO GEOGRÁFICO</vt:lpstr>
      <vt:lpstr>Slide 41</vt:lpstr>
      <vt:lpstr>ISOLAMENTO REPRODUTIVO</vt:lpstr>
      <vt:lpstr>SELEÇÃO NATURAL</vt:lpstr>
      <vt:lpstr>Slide 44</vt:lpstr>
      <vt:lpstr>Slide 45</vt:lpstr>
      <vt:lpstr>TIPOS DE SELEÇÃO NATURAL</vt:lpstr>
      <vt:lpstr>Slide 47</vt:lpstr>
      <vt:lpstr>Slide 48</vt:lpstr>
      <vt:lpstr>Slide 49</vt:lpstr>
      <vt:lpstr>Slide 50</vt:lpstr>
      <vt:lpstr>Slide 51</vt:lpstr>
      <vt:lpstr>DERIVA (OSCILAÇÃO) GENÉTICA</vt:lpstr>
      <vt:lpstr>Slide 53</vt:lpstr>
      <vt:lpstr>Slide 54</vt:lpstr>
    </vt:vector>
  </TitlesOfParts>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EVOLUÇÃO DOS SERES VIVOS </dc:title>
  <dc:creator>Irani</dc:creator>
  <cp:lastModifiedBy>Irani</cp:lastModifiedBy>
  <cp:revision>197</cp:revision>
  <dcterms:created xsi:type="dcterms:W3CDTF">2012-06-19T22:27:40Z</dcterms:created>
  <dcterms:modified xsi:type="dcterms:W3CDTF">2012-08-04T01:04:11Z</dcterms:modified>
</cp:coreProperties>
</file>