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67" r:id="rId5"/>
    <p:sldId id="261" r:id="rId6"/>
    <p:sldId id="268" r:id="rId7"/>
    <p:sldId id="278" r:id="rId8"/>
    <p:sldId id="269" r:id="rId9"/>
    <p:sldId id="270" r:id="rId10"/>
    <p:sldId id="277" r:id="rId11"/>
    <p:sldId id="288" r:id="rId12"/>
    <p:sldId id="286" r:id="rId13"/>
    <p:sldId id="283" r:id="rId14"/>
    <p:sldId id="287" r:id="rId15"/>
    <p:sldId id="284" r:id="rId16"/>
    <p:sldId id="274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134C0-38C0-47EF-97C5-9F4FA193033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68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C3C9A-B926-44D8-B2FB-6C8B53CFBA3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19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1CD9C-E901-48D3-9C79-F586B167870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F859-19C0-4B9F-A893-4F7DC823630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41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349D4-AB37-49F4-8D03-697A8E03116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90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C0147-ABFA-478E-B8F3-EC281BBACFE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66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ADF2A-0A86-449C-BA54-03FC9810429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81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4557E-F3C4-4725-A356-2C9DCA3AA87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68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A8C31-FD7C-4A63-AD70-455C15D0754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52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2C411-D938-4355-A055-FCD63352BED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36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0CA4C-05BD-4A78-8CE4-24C60DA6E4C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28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1977C0-B38D-4B04-9BED-2AC5C98A1AF1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3.wmf"/><Relationship Id="rId3" Type="http://schemas.openxmlformats.org/officeDocument/2006/relationships/image" Target="../media/image25.pn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2.wmf"/><Relationship Id="rId5" Type="http://schemas.openxmlformats.org/officeDocument/2006/relationships/image" Target="../media/image17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pt.wikipedia.org/wiki/Imagem:Newtons_cradle_animation_book.gi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71472" y="1066177"/>
            <a:ext cx="8358246" cy="686341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  <a:scene3d>
            <a:camera prst="orthographicFront">
              <a:rot lat="0" lon="0" rev="900000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Quantidade de Movimento 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</a:t>
            </a:r>
            <a:r>
              <a:rPr lang="pt-BR" sz="88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Impúlso</a:t>
            </a:r>
            <a:r>
              <a:rPr lang="pt-BR" sz="8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</a:t>
            </a:r>
          </a:p>
        </p:txBody>
      </p:sp>
      <p:sp>
        <p:nvSpPr>
          <p:cNvPr id="3" name="Retângulo 2"/>
          <p:cNvSpPr/>
          <p:nvPr/>
        </p:nvSpPr>
        <p:spPr>
          <a:xfrm>
            <a:off x="3848086" y="5434628"/>
            <a:ext cx="52245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>
              <a:defRPr/>
            </a:pPr>
            <a:r>
              <a:rPr lang="pt-B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Prof. Humberto</a:t>
            </a:r>
          </a:p>
        </p:txBody>
      </p:sp>
      <p:sp>
        <p:nvSpPr>
          <p:cNvPr id="4" name="Retângulo 3"/>
          <p:cNvSpPr/>
          <p:nvPr/>
        </p:nvSpPr>
        <p:spPr>
          <a:xfrm>
            <a:off x="446876" y="5434628"/>
            <a:ext cx="31725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>
              <a:defRPr/>
            </a:pPr>
            <a:r>
              <a:rPr lang="pt-B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Física 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47813" y="549275"/>
            <a:ext cx="648017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 u="sng"/>
              <a:t>Sem</a:t>
            </a:r>
            <a:r>
              <a:rPr lang="pt-BR" sz="2800"/>
              <a:t> considerar o </a:t>
            </a:r>
            <a:r>
              <a:rPr lang="pt-BR" sz="2800" u="sng"/>
              <a:t>sinal</a:t>
            </a:r>
            <a:r>
              <a:rPr lang="pt-BR" sz="2800"/>
              <a:t> é equivalente a:</a:t>
            </a:r>
          </a:p>
          <a:p>
            <a:pPr eaLnBrk="1" hangingPunct="1">
              <a:spcBef>
                <a:spcPct val="50000"/>
              </a:spcBef>
            </a:pPr>
            <a:r>
              <a:rPr lang="pt-BR" sz="2800"/>
              <a:t>                </a:t>
            </a:r>
          </a:p>
        </p:txBody>
      </p:sp>
      <p:pic>
        <p:nvPicPr>
          <p:cNvPr id="14339" name="Picture 4" descr="CATHR5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357313"/>
            <a:ext cx="2259013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2500313" y="4286250"/>
            <a:ext cx="3727450" cy="6731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3600" b="1">
                <a:solidFill>
                  <a:srgbClr val="0000FF"/>
                </a:solidFill>
              </a:rPr>
              <a:t>  m</a:t>
            </a:r>
            <a:r>
              <a:rPr lang="pt-BR" sz="3600" b="1" baseline="-25000">
                <a:solidFill>
                  <a:srgbClr val="0000FF"/>
                </a:solidFill>
              </a:rPr>
              <a:t>A</a:t>
            </a:r>
            <a:r>
              <a:rPr lang="pt-BR" sz="3600" b="1">
                <a:solidFill>
                  <a:srgbClr val="0000FF"/>
                </a:solidFill>
              </a:rPr>
              <a:t>.v</a:t>
            </a:r>
            <a:r>
              <a:rPr lang="pt-BR" sz="3600" b="1" baseline="-25000">
                <a:solidFill>
                  <a:srgbClr val="0000FF"/>
                </a:solidFill>
              </a:rPr>
              <a:t>A</a:t>
            </a:r>
            <a:r>
              <a:rPr lang="pt-BR" sz="3600" b="1">
                <a:solidFill>
                  <a:srgbClr val="0000FF"/>
                </a:solidFill>
              </a:rPr>
              <a:t> = m</a:t>
            </a:r>
            <a:r>
              <a:rPr lang="pt-BR" sz="3600" b="1" baseline="-25000">
                <a:solidFill>
                  <a:srgbClr val="0000FF"/>
                </a:solidFill>
              </a:rPr>
              <a:t>B</a:t>
            </a:r>
            <a:r>
              <a:rPr lang="pt-BR" sz="3600" b="1">
                <a:solidFill>
                  <a:srgbClr val="0000FF"/>
                </a:solidFill>
              </a:rPr>
              <a:t>.v</a:t>
            </a:r>
            <a:r>
              <a:rPr lang="pt-BR" sz="3600" b="1" baseline="-25000">
                <a:solidFill>
                  <a:srgbClr val="0000FF"/>
                </a:solidFill>
              </a:rPr>
              <a:t>B </a:t>
            </a:r>
            <a:endParaRPr lang="pt-BR" sz="3600" b="1">
              <a:solidFill>
                <a:srgbClr val="0000FF"/>
              </a:solidFill>
            </a:endParaRP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2500313" y="5354638"/>
            <a:ext cx="3786187" cy="76993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4400" b="1">
                <a:solidFill>
                  <a:srgbClr val="0000FF"/>
                </a:solidFill>
              </a:rPr>
              <a:t>    m.V = M.v</a:t>
            </a:r>
            <a:r>
              <a:rPr lang="pt-BR" sz="4400" b="1" baseline="-25000">
                <a:solidFill>
                  <a:srgbClr val="0000FF"/>
                </a:solidFill>
              </a:rPr>
              <a:t> </a:t>
            </a:r>
            <a:endParaRPr lang="pt-BR" sz="4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42910" y="785794"/>
            <a:ext cx="8358246" cy="747897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  <a:scene3d>
            <a:camera prst="orthographicFront">
              <a:rot lat="0" lon="0" rev="900000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Colisões ou Choques Mecânicos</a:t>
            </a:r>
            <a:endParaRPr lang="pt-BR" sz="9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876300" y="1262063"/>
            <a:ext cx="6553200" cy="360362"/>
          </a:xfrm>
          <a:prstGeom prst="rect">
            <a:avLst/>
          </a:prstGeom>
          <a:solidFill>
            <a:srgbClr val="C0C0C0"/>
          </a:solidFill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373188" y="527050"/>
            <a:ext cx="792162" cy="720725"/>
          </a:xfrm>
          <a:prstGeom prst="rect">
            <a:avLst/>
          </a:prstGeom>
          <a:solidFill>
            <a:srgbClr val="969696"/>
          </a:solidFill>
          <a:ln w="317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4846638" y="520700"/>
            <a:ext cx="792162" cy="720725"/>
          </a:xfrm>
          <a:prstGeom prst="rect">
            <a:avLst/>
          </a:prstGeom>
          <a:solidFill>
            <a:srgbClr val="969696"/>
          </a:solidFill>
          <a:ln w="317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5126" name="Line 19"/>
          <p:cNvSpPr>
            <a:spLocks noChangeShapeType="1"/>
          </p:cNvSpPr>
          <p:nvPr/>
        </p:nvSpPr>
        <p:spPr bwMode="auto">
          <a:xfrm>
            <a:off x="2176463" y="884238"/>
            <a:ext cx="11160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2500313" y="357188"/>
            <a:ext cx="936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>
                <a:solidFill>
                  <a:srgbClr val="FF0000"/>
                </a:solidFill>
              </a:rPr>
              <a:t>v</a:t>
            </a:r>
            <a:r>
              <a:rPr lang="pt-BR" sz="2800" baseline="-25000">
                <a:solidFill>
                  <a:srgbClr val="FF0000"/>
                </a:solidFill>
              </a:rPr>
              <a:t>A</a:t>
            </a:r>
            <a:endParaRPr lang="pt-BR" sz="2800">
              <a:solidFill>
                <a:srgbClr val="FF0000"/>
              </a:solidFill>
            </a:endParaRPr>
          </a:p>
        </p:txBody>
      </p:sp>
      <p:sp>
        <p:nvSpPr>
          <p:cNvPr id="5128" name="Line 13"/>
          <p:cNvSpPr>
            <a:spLocks noChangeShapeType="1"/>
          </p:cNvSpPr>
          <p:nvPr/>
        </p:nvSpPr>
        <p:spPr bwMode="auto">
          <a:xfrm>
            <a:off x="2589213" y="463550"/>
            <a:ext cx="217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29" name="Line 19"/>
          <p:cNvSpPr>
            <a:spLocks noChangeShapeType="1"/>
          </p:cNvSpPr>
          <p:nvPr/>
        </p:nvSpPr>
        <p:spPr bwMode="auto">
          <a:xfrm>
            <a:off x="5643563" y="884238"/>
            <a:ext cx="539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5703888" y="28575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>
                <a:solidFill>
                  <a:srgbClr val="FF0000"/>
                </a:solidFill>
              </a:rPr>
              <a:t>v</a:t>
            </a:r>
            <a:r>
              <a:rPr lang="pt-BR" sz="2800" baseline="-25000">
                <a:solidFill>
                  <a:srgbClr val="FF0000"/>
                </a:solidFill>
              </a:rPr>
              <a:t>B</a:t>
            </a:r>
            <a:endParaRPr lang="pt-BR" sz="2800">
              <a:solidFill>
                <a:srgbClr val="FF0000"/>
              </a:solidFill>
            </a:endParaRPr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5786438" y="433388"/>
            <a:ext cx="217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" name="Texto Explicativo 1 40"/>
          <p:cNvSpPr/>
          <p:nvPr/>
        </p:nvSpPr>
        <p:spPr>
          <a:xfrm>
            <a:off x="642938" y="1785938"/>
            <a:ext cx="2571750" cy="857250"/>
          </a:xfrm>
          <a:prstGeom prst="borderCallout1">
            <a:avLst>
              <a:gd name="adj1" fmla="val 6655"/>
              <a:gd name="adj2" fmla="val 104338"/>
              <a:gd name="adj3" fmla="val -92682"/>
              <a:gd name="adj4" fmla="val 1178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rgbClr val="0000FF"/>
                </a:solidFill>
                <a:cs typeface="Arial" charset="0"/>
              </a:rPr>
              <a:t>Fase de aproximação</a:t>
            </a:r>
            <a:endParaRPr lang="pt-BR" sz="2800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133" name="CaixaDeTexto 41"/>
          <p:cNvSpPr txBox="1">
            <a:spLocks noChangeArrowheads="1"/>
          </p:cNvSpPr>
          <p:nvPr/>
        </p:nvSpPr>
        <p:spPr bwMode="auto">
          <a:xfrm>
            <a:off x="5026025" y="642938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28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134" name="CaixaDeTexto 42"/>
          <p:cNvSpPr txBox="1">
            <a:spLocks noChangeArrowheads="1"/>
          </p:cNvSpPr>
          <p:nvPr/>
        </p:nvSpPr>
        <p:spPr bwMode="auto">
          <a:xfrm>
            <a:off x="1571625" y="642938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28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876300" y="3833813"/>
            <a:ext cx="6553200" cy="360362"/>
          </a:xfrm>
          <a:prstGeom prst="rect">
            <a:avLst/>
          </a:prstGeom>
          <a:solidFill>
            <a:srgbClr val="C0C0C0"/>
          </a:solidFill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1373188" y="3098800"/>
            <a:ext cx="792162" cy="720725"/>
          </a:xfrm>
          <a:prstGeom prst="rect">
            <a:avLst/>
          </a:prstGeom>
          <a:solidFill>
            <a:srgbClr val="969696"/>
          </a:solidFill>
          <a:ln w="317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4846638" y="3092450"/>
            <a:ext cx="792162" cy="720725"/>
          </a:xfrm>
          <a:prstGeom prst="rect">
            <a:avLst/>
          </a:prstGeom>
          <a:solidFill>
            <a:srgbClr val="969696"/>
          </a:solidFill>
          <a:ln w="317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>
            <a:off x="5654675" y="3444875"/>
            <a:ext cx="11160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2500313" y="2928938"/>
            <a:ext cx="936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>
                <a:solidFill>
                  <a:srgbClr val="FF0000"/>
                </a:solidFill>
              </a:rPr>
              <a:t>v'</a:t>
            </a:r>
            <a:r>
              <a:rPr lang="pt-BR" sz="2800" baseline="-25000">
                <a:solidFill>
                  <a:srgbClr val="FF0000"/>
                </a:solidFill>
              </a:rPr>
              <a:t>A</a:t>
            </a:r>
            <a:endParaRPr lang="pt-BR" sz="2800">
              <a:solidFill>
                <a:srgbClr val="FF0000"/>
              </a:solidFill>
            </a:endParaRPr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>
            <a:off x="2579688" y="2992438"/>
            <a:ext cx="217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176463" y="3455988"/>
            <a:ext cx="539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5703888" y="285750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>
                <a:solidFill>
                  <a:srgbClr val="FF0000"/>
                </a:solidFill>
              </a:rPr>
              <a:t>v'</a:t>
            </a:r>
            <a:r>
              <a:rPr lang="pt-BR" sz="2800" baseline="-25000">
                <a:solidFill>
                  <a:srgbClr val="FF0000"/>
                </a:solidFill>
              </a:rPr>
              <a:t>B</a:t>
            </a:r>
            <a:endParaRPr lang="pt-BR" sz="2800">
              <a:solidFill>
                <a:srgbClr val="FF0000"/>
              </a:solidFill>
            </a:endParaRPr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5775325" y="2951163"/>
            <a:ext cx="2174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" name="Texto Explicativo 1 50"/>
          <p:cNvSpPr/>
          <p:nvPr/>
        </p:nvSpPr>
        <p:spPr>
          <a:xfrm>
            <a:off x="5572125" y="1928813"/>
            <a:ext cx="2500313" cy="785812"/>
          </a:xfrm>
          <a:prstGeom prst="borderCallout1">
            <a:avLst>
              <a:gd name="adj1" fmla="val 26049"/>
              <a:gd name="adj2" fmla="val -3200"/>
              <a:gd name="adj3" fmla="val 204638"/>
              <a:gd name="adj4" fmla="val -73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rgbClr val="0000FF"/>
                </a:solidFill>
                <a:cs typeface="Arial" charset="0"/>
              </a:rPr>
              <a:t>Fase de </a:t>
            </a:r>
            <a:r>
              <a:rPr lang="pt-BR" sz="2800" dirty="0">
                <a:solidFill>
                  <a:srgbClr val="0000FF"/>
                </a:solidFill>
                <a:cs typeface="Arial" charset="0"/>
              </a:rPr>
              <a:t>afastamento</a:t>
            </a:r>
            <a:endParaRPr lang="pt-BR" sz="2800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2" name="CaixaDeTexto 41"/>
          <p:cNvSpPr txBox="1">
            <a:spLocks noChangeArrowheads="1"/>
          </p:cNvSpPr>
          <p:nvPr/>
        </p:nvSpPr>
        <p:spPr bwMode="auto">
          <a:xfrm>
            <a:off x="5026025" y="3214688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28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3" name="CaixaDeTexto 42"/>
          <p:cNvSpPr txBox="1">
            <a:spLocks noChangeArrowheads="1"/>
          </p:cNvSpPr>
          <p:nvPr/>
        </p:nvSpPr>
        <p:spPr bwMode="auto">
          <a:xfrm>
            <a:off x="1571625" y="3214688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28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857250" y="4714875"/>
            <a:ext cx="3240088" cy="1389063"/>
          </a:xfrm>
          <a:prstGeom prst="rect">
            <a:avLst/>
          </a:prstGeom>
          <a:solidFill>
            <a:schemeClr val="accent1">
              <a:lumMod val="90000"/>
            </a:schemeClr>
          </a:solidFill>
          <a:ln w="25400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dirty="0">
                <a:solidFill>
                  <a:srgbClr val="0000FF"/>
                </a:solidFill>
                <a:latin typeface="Arial" charset="0"/>
              </a:rPr>
              <a:t>e </a:t>
            </a:r>
            <a:r>
              <a:rPr lang="pt-BR" sz="2400" dirty="0">
                <a:solidFill>
                  <a:srgbClr val="0000FF"/>
                </a:solidFill>
                <a:latin typeface="Arial" charset="0"/>
                <a:cs typeface="Arial" charset="0"/>
              </a:rPr>
              <a:t>→ coeficiente de restituição</a:t>
            </a:r>
          </a:p>
          <a:p>
            <a:pPr>
              <a:spcBef>
                <a:spcPct val="50000"/>
              </a:spcBef>
              <a:defRPr/>
            </a:pPr>
            <a:r>
              <a:rPr lang="pt-BR" sz="2400" dirty="0">
                <a:solidFill>
                  <a:srgbClr val="0000FF"/>
                </a:solidFill>
                <a:latin typeface="Arial" charset="0"/>
                <a:cs typeface="Arial" charset="0"/>
              </a:rPr>
              <a:t>     (0≤ e </a:t>
            </a:r>
            <a:r>
              <a:rPr lang="pt-BR" sz="2400" dirty="0">
                <a:solidFill>
                  <a:srgbClr val="0000FF"/>
                </a:solidFill>
                <a:latin typeface="Arial" charset="0"/>
              </a:rPr>
              <a:t>≤ 1)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500688" y="4357688"/>
          <a:ext cx="18288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ção" r:id="rId3" imgW="711000" imgH="888840" progId="Equation.3">
                  <p:embed/>
                </p:oleObj>
              </mc:Choice>
              <mc:Fallback>
                <p:oleObj name="Equação" r:id="rId3" imgW="71100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4357688"/>
                        <a:ext cx="1828800" cy="2286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54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  <p:bldP spid="48" grpId="0" animBg="1"/>
      <p:bldP spid="50" grpId="0" animBg="1"/>
      <p:bldP spid="51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25" name="Group 53"/>
          <p:cNvGraphicFramePr>
            <a:graphicFrameLocks noGrp="1"/>
          </p:cNvGraphicFramePr>
          <p:nvPr/>
        </p:nvGraphicFramePr>
        <p:xfrm>
          <a:off x="900113" y="908050"/>
          <a:ext cx="6419850" cy="5280026"/>
        </p:xfrm>
        <a:graphic>
          <a:graphicData uri="http://schemas.openxmlformats.org/drawingml/2006/table">
            <a:tbl>
              <a:tblPr/>
              <a:tblGrid>
                <a:gridCol w="2139950"/>
                <a:gridCol w="2139950"/>
                <a:gridCol w="2139950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Tipo de Colisão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Quantidade de Movimento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Energia Cinética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Perfeitamente Inelástica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 = 0) 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saem juntos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</a:t>
                      </a:r>
                      <a:r>
                        <a:rPr kumimoji="0" lang="pt-BR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</a:t>
                      </a:r>
                      <a:endParaRPr kumimoji="0" 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Parcialmente Inelástica (ou Elástica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 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e ≤ 1)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pt-BR" sz="3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</a:t>
                      </a:r>
                      <a:r>
                        <a:rPr kumimoji="0" lang="pt-BR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</a:t>
                      </a:r>
                      <a:endParaRPr kumimoji="0" lang="pt-BR" sz="3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Perfeitamente Elástica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 = 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pt-BR" sz="3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ci</a:t>
                      </a:r>
                      <a:r>
                        <a:rPr kumimoji="0" lang="pt-BR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= </a:t>
                      </a:r>
                      <a:r>
                        <a:rPr kumimoji="0" lang="pt-BR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cf</a:t>
                      </a:r>
                      <a:endParaRPr kumimoji="0" lang="pt-BR" sz="3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286125" y="1050925"/>
          <a:ext cx="21463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ção" r:id="rId3" imgW="507960" imgH="241200" progId="Equation.3">
                  <p:embed/>
                </p:oleObj>
              </mc:Choice>
              <mc:Fallback>
                <p:oleObj name="Equação" r:id="rId3" imgW="50796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1050925"/>
                        <a:ext cx="214630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14313" y="1928813"/>
          <a:ext cx="85026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ção" r:id="rId5" imgW="1892160" imgH="215640" progId="Equation.3">
                  <p:embed/>
                </p:oleObj>
              </mc:Choice>
              <mc:Fallback>
                <p:oleObj name="Equação" r:id="rId5" imgW="189216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928813"/>
                        <a:ext cx="850265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 Explicativo 1 3"/>
          <p:cNvSpPr/>
          <p:nvPr/>
        </p:nvSpPr>
        <p:spPr>
          <a:xfrm>
            <a:off x="2428875" y="5572125"/>
            <a:ext cx="2500313" cy="642938"/>
          </a:xfrm>
          <a:prstGeom prst="borderCallout1">
            <a:avLst>
              <a:gd name="adj1" fmla="val 14967"/>
              <a:gd name="adj2" fmla="val 103031"/>
              <a:gd name="adj3" fmla="val -67030"/>
              <a:gd name="adj4" fmla="val 158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200" dirty="0">
                <a:solidFill>
                  <a:srgbClr val="0000FF"/>
                </a:solidFill>
                <a:cs typeface="Arial" charset="0"/>
              </a:rPr>
              <a:t>Saem juntos</a:t>
            </a:r>
            <a:endParaRPr lang="pt-BR" sz="3200" dirty="0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73075" y="4000500"/>
          <a:ext cx="7986713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ção" r:id="rId7" imgW="1777680" imgH="215640" progId="Equation.3">
                  <p:embed/>
                </p:oleObj>
              </mc:Choice>
              <mc:Fallback>
                <p:oleObj name="Equação" r:id="rId7" imgW="17776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000500"/>
                        <a:ext cx="7986713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CaixaDeTexto 5"/>
          <p:cNvSpPr txBox="1">
            <a:spLocks noChangeArrowheads="1"/>
          </p:cNvSpPr>
          <p:nvPr/>
        </p:nvSpPr>
        <p:spPr bwMode="auto">
          <a:xfrm>
            <a:off x="1428750" y="214313"/>
            <a:ext cx="7000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4000" b="1" i="1">
                <a:solidFill>
                  <a:srgbClr val="0000FF"/>
                </a:solidFill>
                <a:latin typeface="Comic Sans MS" panose="030F0702030302020204" pitchFamily="66" charset="0"/>
              </a:rPr>
              <a:t>Em qualquer colisão temos: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428750" y="3214688"/>
            <a:ext cx="7000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4000" b="1" i="1">
                <a:solidFill>
                  <a:srgbClr val="0000FF"/>
                </a:solidFill>
                <a:latin typeface="Comic Sans MS" panose="030F0702030302020204" pitchFamily="66" charset="0"/>
              </a:rPr>
              <a:t>Nas inelásticas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219700" y="5589588"/>
            <a:ext cx="1944688" cy="576262"/>
          </a:xfrm>
          <a:prstGeom prst="rect">
            <a:avLst/>
          </a:prstGeom>
          <a:solidFill>
            <a:srgbClr val="00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pic>
        <p:nvPicPr>
          <p:cNvPr id="7177" name="Picture 3" descr="choq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54625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77771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400"/>
              <a:t>     </a:t>
            </a:r>
            <a:r>
              <a:rPr lang="pt-BR" sz="2400" b="1" i="1" u="sng">
                <a:solidFill>
                  <a:srgbClr val="0000FF"/>
                </a:solidFill>
              </a:rPr>
              <a:t>Exemplo</a:t>
            </a:r>
            <a:r>
              <a:rPr lang="pt-BR" sz="2400">
                <a:solidFill>
                  <a:srgbClr val="0000FF"/>
                </a:solidFill>
              </a:rPr>
              <a:t>:</a:t>
            </a:r>
            <a:r>
              <a:rPr lang="pt-BR" sz="2400"/>
              <a:t>Na situação abaixo, os veículos colidem </a:t>
            </a:r>
            <a:r>
              <a:rPr lang="pt-BR" sz="2400" b="1" u="sng"/>
              <a:t>inelasticamente</a:t>
            </a:r>
            <a:r>
              <a:rPr lang="pt-BR" sz="2400"/>
              <a:t>. Determine a velocidade do conjunto, após a colisão.</a:t>
            </a:r>
          </a:p>
        </p:txBody>
      </p:sp>
      <p:graphicFrame>
        <p:nvGraphicFramePr>
          <p:cNvPr id="21509" name="Object 2"/>
          <p:cNvGraphicFramePr>
            <a:graphicFrameLocks noChangeAspect="1"/>
          </p:cNvGraphicFramePr>
          <p:nvPr/>
        </p:nvGraphicFramePr>
        <p:xfrm>
          <a:off x="3563938" y="3213100"/>
          <a:ext cx="10985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ção" r:id="rId4" imgW="507960" imgH="241200" progId="Equation.3">
                  <p:embed/>
                </p:oleObj>
              </mc:Choice>
              <mc:Fallback>
                <p:oleObj name="Equação" r:id="rId4" imgW="50796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213100"/>
                        <a:ext cx="10985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3"/>
          <p:cNvGraphicFramePr>
            <a:graphicFrameLocks noChangeAspect="1"/>
          </p:cNvGraphicFramePr>
          <p:nvPr/>
        </p:nvGraphicFramePr>
        <p:xfrm>
          <a:off x="2051050" y="3789363"/>
          <a:ext cx="38449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ção" r:id="rId6" imgW="1777680" imgH="215640" progId="Equation.3">
                  <p:embed/>
                </p:oleObj>
              </mc:Choice>
              <mc:Fallback>
                <p:oleObj name="Equação" r:id="rId6" imgW="17776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789363"/>
                        <a:ext cx="38449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4"/>
          <p:cNvGraphicFramePr>
            <a:graphicFrameLocks noChangeAspect="1"/>
          </p:cNvGraphicFramePr>
          <p:nvPr/>
        </p:nvGraphicFramePr>
        <p:xfrm>
          <a:off x="1042988" y="4437063"/>
          <a:ext cx="538321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ção" r:id="rId8" imgW="2489040" imgH="203040" progId="Equation.3">
                  <p:embed/>
                </p:oleObj>
              </mc:Choice>
              <mc:Fallback>
                <p:oleObj name="Equação" r:id="rId8" imgW="248904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437063"/>
                        <a:ext cx="5383212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5"/>
          <p:cNvGraphicFramePr>
            <a:graphicFrameLocks noChangeAspect="1"/>
          </p:cNvGraphicFramePr>
          <p:nvPr/>
        </p:nvGraphicFramePr>
        <p:xfrm>
          <a:off x="2593975" y="5062538"/>
          <a:ext cx="34337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ção" r:id="rId10" imgW="1587240" imgH="177480" progId="Equation.3">
                  <p:embed/>
                </p:oleObj>
              </mc:Choice>
              <mc:Fallback>
                <p:oleObj name="Equação" r:id="rId10" imgW="15872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5062538"/>
                        <a:ext cx="3433763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6"/>
          <p:cNvGraphicFramePr>
            <a:graphicFrameLocks noChangeAspect="1"/>
          </p:cNvGraphicFramePr>
          <p:nvPr/>
        </p:nvGraphicFramePr>
        <p:xfrm>
          <a:off x="2508250" y="5516563"/>
          <a:ext cx="21717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ção" r:id="rId12" imgW="1002960" imgH="393480" progId="Equation.3">
                  <p:embed/>
                </p:oleObj>
              </mc:Choice>
              <mc:Fallback>
                <p:oleObj name="Equação" r:id="rId12" imgW="10029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5516563"/>
                        <a:ext cx="21717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7"/>
          <p:cNvGraphicFramePr>
            <a:graphicFrameLocks noChangeAspect="1"/>
          </p:cNvGraphicFramePr>
          <p:nvPr/>
        </p:nvGraphicFramePr>
        <p:xfrm>
          <a:off x="5219700" y="5661025"/>
          <a:ext cx="19224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ção" r:id="rId14" imgW="888840" imgH="203040" progId="Equation.3">
                  <p:embed/>
                </p:oleObj>
              </mc:Choice>
              <mc:Fallback>
                <p:oleObj name="Equação" r:id="rId14" imgW="8888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661025"/>
                        <a:ext cx="1922463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AutoShape 11"/>
          <p:cNvSpPr>
            <a:spLocks/>
          </p:cNvSpPr>
          <p:nvPr/>
        </p:nvSpPr>
        <p:spPr bwMode="auto">
          <a:xfrm>
            <a:off x="6303963" y="3314700"/>
            <a:ext cx="2300287" cy="609600"/>
          </a:xfrm>
          <a:prstGeom prst="borderCallout2">
            <a:avLst>
              <a:gd name="adj1" fmla="val 18750"/>
              <a:gd name="adj2" fmla="val -3315"/>
              <a:gd name="adj3" fmla="val 18750"/>
              <a:gd name="adj4" fmla="val -31264"/>
              <a:gd name="adj5" fmla="val 90366"/>
              <a:gd name="adj6" fmla="val -60319"/>
            </a:avLst>
          </a:prstGeom>
          <a:solidFill>
            <a:srgbClr val="00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/>
              <a:t>Saem juntos</a:t>
            </a:r>
          </a:p>
          <a:p>
            <a:pPr algn="ctr" eaLnBrk="1" hangingPunct="1"/>
            <a:r>
              <a:rPr lang="pt-BR"/>
              <a:t>(col. inelástica)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500563" y="17176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571875" y="5786438"/>
            <a:ext cx="4897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Valeu!!!</a:t>
            </a:r>
          </a:p>
        </p:txBody>
      </p:sp>
      <p:pic>
        <p:nvPicPr>
          <p:cNvPr id="17411" name="Picture 4" descr="LORENZZONAARE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5750"/>
            <a:ext cx="7604125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4067175" y="3500438"/>
            <a:ext cx="3810000" cy="2857500"/>
            <a:chOff x="748" y="2115"/>
            <a:chExt cx="2400" cy="1800"/>
          </a:xfrm>
        </p:grpSpPr>
        <p:pic>
          <p:nvPicPr>
            <p:cNvPr id="10245" name="Picture 5" descr="meteo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2115"/>
              <a:ext cx="240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1837" y="2115"/>
              <a:ext cx="1225" cy="68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/>
            </a:p>
          </p:txBody>
        </p:sp>
      </p:grp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571500" y="404813"/>
            <a:ext cx="8358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Quantidade de Movimento e Impulso</a:t>
            </a:r>
          </a:p>
        </p:txBody>
      </p:sp>
      <p:pic>
        <p:nvPicPr>
          <p:cNvPr id="10244" name="Picture 10" descr="impulso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052513"/>
            <a:ext cx="14763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13"/>
          <p:cNvGrpSpPr>
            <a:grpSpLocks/>
          </p:cNvGrpSpPr>
          <p:nvPr/>
        </p:nvGrpSpPr>
        <p:grpSpPr bwMode="auto">
          <a:xfrm>
            <a:off x="1476375" y="4100513"/>
            <a:ext cx="3097213" cy="1704975"/>
            <a:chOff x="930" y="1979"/>
            <a:chExt cx="1951" cy="1074"/>
          </a:xfrm>
        </p:grpSpPr>
        <p:pic>
          <p:nvPicPr>
            <p:cNvPr id="103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979"/>
              <a:ext cx="1951" cy="1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8" name="Text Box 8"/>
            <p:cNvSpPr txBox="1">
              <a:spLocks noChangeArrowheads="1"/>
            </p:cNvSpPr>
            <p:nvPr/>
          </p:nvSpPr>
          <p:spPr bwMode="auto">
            <a:xfrm>
              <a:off x="1202" y="2046"/>
              <a:ext cx="1587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sz="2000">
                  <a:solidFill>
                    <a:srgbClr val="0000FF"/>
                  </a:solidFill>
                </a:rPr>
                <a:t>Q              </a:t>
              </a:r>
              <a:r>
                <a:rPr lang="pt-BR" sz="2000">
                  <a:solidFill>
                    <a:srgbClr val="FF3300"/>
                  </a:solidFill>
                </a:rPr>
                <a:t>v</a:t>
              </a:r>
              <a:endParaRPr lang="pt-BR" sz="2000">
                <a:solidFill>
                  <a:srgbClr val="0000FF"/>
                </a:solidFill>
              </a:endParaRPr>
            </a:p>
          </p:txBody>
        </p:sp>
        <p:sp>
          <p:nvSpPr>
            <p:cNvPr id="1039" name="Line 9"/>
            <p:cNvSpPr>
              <a:spLocks noChangeShapeType="1"/>
            </p:cNvSpPr>
            <p:nvPr/>
          </p:nvSpPr>
          <p:spPr bwMode="auto">
            <a:xfrm>
              <a:off x="1111" y="2251"/>
              <a:ext cx="45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0" name="Line 10"/>
            <p:cNvSpPr>
              <a:spLocks noChangeShapeType="1"/>
            </p:cNvSpPr>
            <p:nvPr/>
          </p:nvSpPr>
          <p:spPr bwMode="auto">
            <a:xfrm>
              <a:off x="1927" y="2251"/>
              <a:ext cx="31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1" name="Line 11"/>
            <p:cNvSpPr>
              <a:spLocks noChangeShapeType="1"/>
            </p:cNvSpPr>
            <p:nvPr/>
          </p:nvSpPr>
          <p:spPr bwMode="auto">
            <a:xfrm>
              <a:off x="1259" y="2085"/>
              <a:ext cx="1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2" name="Line 12"/>
            <p:cNvSpPr>
              <a:spLocks noChangeShapeType="1"/>
            </p:cNvSpPr>
            <p:nvPr/>
          </p:nvSpPr>
          <p:spPr bwMode="auto">
            <a:xfrm>
              <a:off x="1996" y="2117"/>
              <a:ext cx="9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28" name="Text Box 14"/>
          <p:cNvSpPr txBox="1">
            <a:spLocks noChangeArrowheads="1"/>
          </p:cNvSpPr>
          <p:nvPr/>
        </p:nvSpPr>
        <p:spPr bwMode="auto">
          <a:xfrm>
            <a:off x="827088" y="404813"/>
            <a:ext cx="784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Quantidade de Movimento </a:t>
            </a:r>
            <a:r>
              <a:rPr lang="pt-BR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→ Q</a:t>
            </a:r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2339975" y="1125538"/>
          <a:ext cx="1127125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ção" r:id="rId4" imgW="520560" imgH="698400" progId="Equation.3">
                  <p:embed/>
                </p:oleObj>
              </mc:Choice>
              <mc:Fallback>
                <p:oleObj name="Equação" r:id="rId4" imgW="520560" imgH="698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125538"/>
                        <a:ext cx="1127125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AutoShape 16"/>
          <p:cNvSpPr>
            <a:spLocks/>
          </p:cNvSpPr>
          <p:nvPr/>
        </p:nvSpPr>
        <p:spPr bwMode="auto">
          <a:xfrm>
            <a:off x="3563938" y="1125538"/>
            <a:ext cx="73025" cy="647700"/>
          </a:xfrm>
          <a:prstGeom prst="rightBrace">
            <a:avLst>
              <a:gd name="adj1" fmla="val 73913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9233" name="AutoShape 17"/>
          <p:cNvSpPr>
            <a:spLocks/>
          </p:cNvSpPr>
          <p:nvPr/>
        </p:nvSpPr>
        <p:spPr bwMode="auto">
          <a:xfrm>
            <a:off x="3562350" y="2133600"/>
            <a:ext cx="73025" cy="647700"/>
          </a:xfrm>
          <a:prstGeom prst="rightBrace">
            <a:avLst>
              <a:gd name="adj1" fmla="val 73913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08400" y="1052513"/>
            <a:ext cx="151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/>
              <a:t>Forma vetorial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708400" y="2060575"/>
            <a:ext cx="151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/>
              <a:t>Forma escalar</a:t>
            </a:r>
          </a:p>
        </p:txBody>
      </p:sp>
      <p:sp>
        <p:nvSpPr>
          <p:cNvPr id="9238" name="AutoShape 22"/>
          <p:cNvSpPr>
            <a:spLocks/>
          </p:cNvSpPr>
          <p:nvPr/>
        </p:nvSpPr>
        <p:spPr bwMode="auto">
          <a:xfrm>
            <a:off x="684213" y="3068638"/>
            <a:ext cx="914400" cy="360362"/>
          </a:xfrm>
          <a:prstGeom prst="borderCallout1">
            <a:avLst>
              <a:gd name="adj1" fmla="val 31718"/>
              <a:gd name="adj2" fmla="val 108333"/>
              <a:gd name="adj3" fmla="val -137444"/>
              <a:gd name="adj4" fmla="val 18003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/>
              <a:t>Kg.m/s</a:t>
            </a:r>
          </a:p>
        </p:txBody>
      </p:sp>
      <p:sp>
        <p:nvSpPr>
          <p:cNvPr id="9241" name="AutoShape 25"/>
          <p:cNvSpPr>
            <a:spLocks/>
          </p:cNvSpPr>
          <p:nvPr/>
        </p:nvSpPr>
        <p:spPr bwMode="auto">
          <a:xfrm>
            <a:off x="2051050" y="3284538"/>
            <a:ext cx="698500" cy="360362"/>
          </a:xfrm>
          <a:prstGeom prst="borderCallout1">
            <a:avLst>
              <a:gd name="adj1" fmla="val 31718"/>
              <a:gd name="adj2" fmla="val 110907"/>
              <a:gd name="adj3" fmla="val -211014"/>
              <a:gd name="adj4" fmla="val 14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/>
              <a:t>kg</a:t>
            </a:r>
          </a:p>
        </p:txBody>
      </p:sp>
      <p:sp>
        <p:nvSpPr>
          <p:cNvPr id="9242" name="AutoShape 26"/>
          <p:cNvSpPr>
            <a:spLocks/>
          </p:cNvSpPr>
          <p:nvPr/>
        </p:nvSpPr>
        <p:spPr bwMode="auto">
          <a:xfrm>
            <a:off x="3983038" y="3500438"/>
            <a:ext cx="804862" cy="360362"/>
          </a:xfrm>
          <a:prstGeom prst="borderCallout1">
            <a:avLst>
              <a:gd name="adj1" fmla="val 31718"/>
              <a:gd name="adj2" fmla="val -9468"/>
              <a:gd name="adj3" fmla="val -269801"/>
              <a:gd name="adj4" fmla="val -75528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/>
              <a:t>m/s</a:t>
            </a:r>
          </a:p>
        </p:txBody>
      </p:sp>
      <p:cxnSp>
        <p:nvCxnSpPr>
          <p:cNvPr id="21" name="Conector de seta reta 20"/>
          <p:cNvCxnSpPr/>
          <p:nvPr/>
        </p:nvCxnSpPr>
        <p:spPr>
          <a:xfrm>
            <a:off x="6869113" y="466725"/>
            <a:ext cx="323850" cy="1588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3" grpId="0" animBg="1"/>
      <p:bldP spid="9234" grpId="0"/>
      <p:bldP spid="9235" grpId="0"/>
      <p:bldP spid="9238" grpId="0" animBg="1"/>
      <p:bldP spid="9241" grpId="0" animBg="1"/>
      <p:bldP spid="92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827088" y="404813"/>
            <a:ext cx="784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Impulso de uma Força</a:t>
            </a:r>
            <a:r>
              <a:rPr lang="pt-BR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→I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928688" y="4500563"/>
            <a:ext cx="7572375" cy="15700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400"/>
              <a:t>      </a:t>
            </a:r>
            <a:r>
              <a:rPr lang="pt-BR" sz="3200"/>
              <a:t>É a medida da </a:t>
            </a:r>
            <a:r>
              <a:rPr lang="pt-BR" sz="3200" b="1" i="1">
                <a:solidFill>
                  <a:srgbClr val="0000FF"/>
                </a:solidFill>
                <a:latin typeface="Comic Sans MS" panose="030F0702030302020204" pitchFamily="66" charset="0"/>
              </a:rPr>
              <a:t>variação da quantidade de movimento</a:t>
            </a:r>
            <a:r>
              <a:rPr lang="pt-BR" sz="3200" i="1"/>
              <a:t> </a:t>
            </a:r>
            <a:r>
              <a:rPr lang="pt-BR" sz="3200"/>
              <a:t>de um corpo.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619250" y="1628775"/>
          <a:ext cx="2482850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ção" r:id="rId3" imgW="876240" imgH="1168200" progId="Equation.3">
                  <p:embed/>
                </p:oleObj>
              </mc:Choice>
              <mc:Fallback>
                <p:oleObj name="Equação" r:id="rId3" imgW="87624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628775"/>
                        <a:ext cx="2482850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AutoShape 5"/>
          <p:cNvSpPr>
            <a:spLocks/>
          </p:cNvSpPr>
          <p:nvPr/>
        </p:nvSpPr>
        <p:spPr bwMode="auto">
          <a:xfrm>
            <a:off x="2987675" y="1628775"/>
            <a:ext cx="73025" cy="647700"/>
          </a:xfrm>
          <a:prstGeom prst="rightBrace">
            <a:avLst>
              <a:gd name="adj1" fmla="val 73913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132138" y="1628775"/>
            <a:ext cx="151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/>
              <a:t>Forma vetorial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132138" y="2295525"/>
            <a:ext cx="151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/>
              <a:t>Forma escalar</a:t>
            </a:r>
          </a:p>
        </p:txBody>
      </p:sp>
      <p:sp>
        <p:nvSpPr>
          <p:cNvPr id="16392" name="AutoShape 8"/>
          <p:cNvSpPr>
            <a:spLocks/>
          </p:cNvSpPr>
          <p:nvPr/>
        </p:nvSpPr>
        <p:spPr bwMode="auto">
          <a:xfrm>
            <a:off x="2987675" y="2349500"/>
            <a:ext cx="73025" cy="647700"/>
          </a:xfrm>
          <a:prstGeom prst="rightBrace">
            <a:avLst>
              <a:gd name="adj1" fmla="val 73913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pic>
        <p:nvPicPr>
          <p:cNvPr id="2057" name="Picture 12" descr="impulso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143125"/>
            <a:ext cx="237648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de seta reta 10"/>
          <p:cNvCxnSpPr/>
          <p:nvPr/>
        </p:nvCxnSpPr>
        <p:spPr>
          <a:xfrm>
            <a:off x="5697538" y="466725"/>
            <a:ext cx="252412" cy="1588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/>
      <p:bldP spid="16391" grpId="0"/>
      <p:bldP spid="163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0"/>
          <p:cNvGraphicFramePr>
            <a:graphicFrameLocks noChangeAspect="1"/>
          </p:cNvGraphicFramePr>
          <p:nvPr/>
        </p:nvGraphicFramePr>
        <p:xfrm>
          <a:off x="2501900" y="1368425"/>
          <a:ext cx="1236663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ção" r:id="rId3" imgW="571320" imgH="672840" progId="Equation.3">
                  <p:embed/>
                </p:oleObj>
              </mc:Choice>
              <mc:Fallback>
                <p:oleObj name="Equação" r:id="rId3" imgW="571320" imgH="6728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1368425"/>
                        <a:ext cx="1236663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AutoShape 11"/>
          <p:cNvSpPr>
            <a:spLocks/>
          </p:cNvSpPr>
          <p:nvPr/>
        </p:nvSpPr>
        <p:spPr bwMode="auto">
          <a:xfrm>
            <a:off x="3779838" y="1341438"/>
            <a:ext cx="73025" cy="647700"/>
          </a:xfrm>
          <a:prstGeom prst="rightBrace">
            <a:avLst>
              <a:gd name="adj1" fmla="val 73913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5132" name="AutoShape 12"/>
          <p:cNvSpPr>
            <a:spLocks/>
          </p:cNvSpPr>
          <p:nvPr/>
        </p:nvSpPr>
        <p:spPr bwMode="auto">
          <a:xfrm>
            <a:off x="3778250" y="2349500"/>
            <a:ext cx="73025" cy="647700"/>
          </a:xfrm>
          <a:prstGeom prst="rightBrace">
            <a:avLst>
              <a:gd name="adj1" fmla="val 73913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997325" y="1287463"/>
            <a:ext cx="151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/>
              <a:t>Forma vetorial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924300" y="2295525"/>
            <a:ext cx="151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/>
              <a:t>Forma escalar</a:t>
            </a:r>
          </a:p>
        </p:txBody>
      </p:sp>
      <p:sp>
        <p:nvSpPr>
          <p:cNvPr id="5135" name="AutoShape 15"/>
          <p:cNvSpPr>
            <a:spLocks/>
          </p:cNvSpPr>
          <p:nvPr/>
        </p:nvSpPr>
        <p:spPr bwMode="auto">
          <a:xfrm>
            <a:off x="1116013" y="3284538"/>
            <a:ext cx="698500" cy="360362"/>
          </a:xfrm>
          <a:prstGeom prst="borderCallout1">
            <a:avLst>
              <a:gd name="adj1" fmla="val 31718"/>
              <a:gd name="adj2" fmla="val 110907"/>
              <a:gd name="adj3" fmla="val -137444"/>
              <a:gd name="adj4" fmla="val 204773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/>
              <a:t>N.s</a:t>
            </a:r>
          </a:p>
        </p:txBody>
      </p:sp>
      <p:sp>
        <p:nvSpPr>
          <p:cNvPr id="5136" name="AutoShape 16"/>
          <p:cNvSpPr>
            <a:spLocks/>
          </p:cNvSpPr>
          <p:nvPr/>
        </p:nvSpPr>
        <p:spPr bwMode="auto">
          <a:xfrm>
            <a:off x="2339975" y="3500438"/>
            <a:ext cx="482600" cy="360362"/>
          </a:xfrm>
          <a:prstGeom prst="borderCallout1">
            <a:avLst>
              <a:gd name="adj1" fmla="val 31718"/>
              <a:gd name="adj2" fmla="val 115792"/>
              <a:gd name="adj3" fmla="val -198329"/>
              <a:gd name="adj4" fmla="val 159444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/>
              <a:t>N</a:t>
            </a:r>
          </a:p>
        </p:txBody>
      </p:sp>
      <p:sp>
        <p:nvSpPr>
          <p:cNvPr id="5137" name="AutoShape 17"/>
          <p:cNvSpPr>
            <a:spLocks/>
          </p:cNvSpPr>
          <p:nvPr/>
        </p:nvSpPr>
        <p:spPr bwMode="auto">
          <a:xfrm>
            <a:off x="4198938" y="3716338"/>
            <a:ext cx="517525" cy="360362"/>
          </a:xfrm>
          <a:prstGeom prst="borderCallout1">
            <a:avLst>
              <a:gd name="adj1" fmla="val 31718"/>
              <a:gd name="adj2" fmla="val -14722"/>
              <a:gd name="adj3" fmla="val -252037"/>
              <a:gd name="adj4" fmla="val -120995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/>
              <a:t>s</a:t>
            </a:r>
          </a:p>
        </p:txBody>
      </p:sp>
      <p:pic>
        <p:nvPicPr>
          <p:cNvPr id="3082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508500"/>
            <a:ext cx="37179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Line 20"/>
          <p:cNvSpPr>
            <a:spLocks noChangeShapeType="1"/>
          </p:cNvSpPr>
          <p:nvPr/>
        </p:nvSpPr>
        <p:spPr bwMode="auto">
          <a:xfrm>
            <a:off x="4787900" y="4941888"/>
            <a:ext cx="863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4" name="Text Box 21"/>
          <p:cNvSpPr txBox="1">
            <a:spLocks noChangeArrowheads="1"/>
          </p:cNvSpPr>
          <p:nvPr/>
        </p:nvSpPr>
        <p:spPr bwMode="auto">
          <a:xfrm>
            <a:off x="5003800" y="458152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>
                <a:solidFill>
                  <a:srgbClr val="0000FF"/>
                </a:solidFill>
              </a:rPr>
              <a:t> I</a:t>
            </a:r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>
            <a:off x="5126038" y="4630738"/>
            <a:ext cx="14446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867400" y="2781300"/>
            <a:ext cx="2808288" cy="563563"/>
          </a:xfrm>
          <a:prstGeom prst="rect">
            <a:avLst/>
          </a:prstGeom>
          <a:solidFill>
            <a:schemeClr val="bg1"/>
          </a:solidFill>
          <a:ln w="444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/>
              <a:t>1N.s = 1 kg.m/s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 animBg="1"/>
      <p:bldP spid="5133" grpId="0"/>
      <p:bldP spid="5134" grpId="0"/>
      <p:bldP spid="5135" grpId="0" animBg="1"/>
      <p:bldP spid="5136" grpId="0" animBg="1"/>
      <p:bldP spid="5137" grpId="0" animBg="1"/>
      <p:bldP spid="30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1979613" y="4508500"/>
            <a:ext cx="2305050" cy="12255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pic>
        <p:nvPicPr>
          <p:cNvPr id="4100" name="Picture 3" descr="impulso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773238"/>
            <a:ext cx="24479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2879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 b="1" i="1" u="sng">
                <a:solidFill>
                  <a:srgbClr val="0000FF"/>
                </a:solidFill>
              </a:rPr>
              <a:t>Método Gráfico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547813" y="16287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403350" y="378936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04" name="Freeform 8" descr="25%"/>
          <p:cNvSpPr>
            <a:spLocks/>
          </p:cNvSpPr>
          <p:nvPr/>
        </p:nvSpPr>
        <p:spPr bwMode="auto">
          <a:xfrm>
            <a:off x="1547813" y="2276475"/>
            <a:ext cx="1655762" cy="1512888"/>
          </a:xfrm>
          <a:custGeom>
            <a:avLst/>
            <a:gdLst>
              <a:gd name="T0" fmla="*/ 0 w 726"/>
              <a:gd name="T1" fmla="*/ 2147483647 h 771"/>
              <a:gd name="T2" fmla="*/ 2147483647 w 726"/>
              <a:gd name="T3" fmla="*/ 0 h 771"/>
              <a:gd name="T4" fmla="*/ 2147483647 w 726"/>
              <a:gd name="T5" fmla="*/ 2147483647 h 771"/>
              <a:gd name="T6" fmla="*/ 0 w 726"/>
              <a:gd name="T7" fmla="*/ 2147483647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726"/>
              <a:gd name="T13" fmla="*/ 0 h 771"/>
              <a:gd name="T14" fmla="*/ 726 w 726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6" h="771">
                <a:moveTo>
                  <a:pt x="0" y="771"/>
                </a:moveTo>
                <a:lnTo>
                  <a:pt x="726" y="0"/>
                </a:lnTo>
                <a:lnTo>
                  <a:pt x="726" y="771"/>
                </a:lnTo>
                <a:lnTo>
                  <a:pt x="0" y="771"/>
                </a:lnTo>
                <a:close/>
              </a:path>
            </a:pathLst>
          </a:custGeom>
          <a:pattFill prst="pct25">
            <a:fgClr>
              <a:srgbClr val="FFFFCC"/>
            </a:fgClr>
            <a:bgClr>
              <a:srgbClr val="76765E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47813" y="148431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/>
              <a:t>F(N)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851275" y="378936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/>
              <a:t>t(s)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1547813" y="2276475"/>
            <a:ext cx="1655762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555875" y="3068638"/>
            <a:ext cx="358775" cy="519112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/>
              <a:t>I</a:t>
            </a: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2124075" y="4581525"/>
          <a:ext cx="20875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ção" r:id="rId4" imgW="723600" imgH="330120" progId="Equation.3">
                  <p:embed/>
                </p:oleObj>
              </mc:Choice>
              <mc:Fallback>
                <p:oleObj name="Equação" r:id="rId4" imgW="723600" imgH="3301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581525"/>
                        <a:ext cx="208756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16"/>
          <p:cNvSpPr txBox="1">
            <a:spLocks noChangeArrowheads="1"/>
          </p:cNvSpPr>
          <p:nvPr/>
        </p:nvSpPr>
        <p:spPr bwMode="auto">
          <a:xfrm>
            <a:off x="5148263" y="4005263"/>
            <a:ext cx="3600450" cy="18002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 u="sng">
                <a:solidFill>
                  <a:srgbClr val="0000FF"/>
                </a:solidFill>
              </a:rPr>
              <a:t>Força tipicamente impulsiva</a:t>
            </a:r>
            <a:r>
              <a:rPr lang="pt-BR" sz="2800">
                <a:solidFill>
                  <a:srgbClr val="0000FF"/>
                </a:solidFill>
              </a:rPr>
              <a:t>: pequena duração e grande intensidade.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908050"/>
            <a:ext cx="3960812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87450" y="4581525"/>
            <a:ext cx="698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3200">
                <a:solidFill>
                  <a:srgbClr val="0000FF"/>
                </a:solidFill>
              </a:rPr>
              <a:t>Este movimento é para imprimir mais impulso à bola.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009900" y="3030538"/>
            <a:ext cx="1152525" cy="503237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7704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800" b="1" i="1" u="sng">
                <a:solidFill>
                  <a:srgbClr val="0000FF"/>
                </a:solidFill>
              </a:rPr>
              <a:t>Conservação da Quantidade de Movimento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116013" y="1412875"/>
            <a:ext cx="68405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400" b="1" i="1" u="sng"/>
              <a:t>Sistema Isolado</a:t>
            </a:r>
            <a:r>
              <a:rPr lang="pt-BR" sz="2400"/>
              <a:t>: aquele onde F</a:t>
            </a:r>
            <a:r>
              <a:rPr lang="pt-BR" sz="2400" baseline="-25000"/>
              <a:t>R EXTERNA </a:t>
            </a:r>
            <a:r>
              <a:rPr lang="pt-BR" sz="2400"/>
              <a:t>= 0,  o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/>
              <a:t>que leva a I=0 e </a:t>
            </a:r>
            <a:r>
              <a:rPr lang="el-GR" sz="2400">
                <a:cs typeface="Arial" panose="020B0604020202020204" pitchFamily="34" charset="0"/>
              </a:rPr>
              <a:t>Δ</a:t>
            </a:r>
            <a:r>
              <a:rPr lang="pt-BR" sz="2400">
                <a:cs typeface="Arial" panose="020B0604020202020204" pitchFamily="34" charset="0"/>
              </a:rPr>
              <a:t>Q=0.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>
                <a:cs typeface="Arial" panose="020B0604020202020204" pitchFamily="34" charset="0"/>
              </a:rPr>
              <a:t>        Logo,      Q</a:t>
            </a:r>
            <a:r>
              <a:rPr lang="pt-BR" sz="2400" baseline="-25000">
                <a:cs typeface="Arial" panose="020B0604020202020204" pitchFamily="34" charset="0"/>
              </a:rPr>
              <a:t>i</a:t>
            </a:r>
            <a:r>
              <a:rPr lang="pt-BR" sz="2400">
                <a:cs typeface="Arial" panose="020B0604020202020204" pitchFamily="34" charset="0"/>
              </a:rPr>
              <a:t> = Q</a:t>
            </a:r>
            <a:r>
              <a:rPr lang="pt-BR" sz="2400" baseline="-25000">
                <a:cs typeface="Arial" panose="020B0604020202020204" pitchFamily="34" charset="0"/>
              </a:rPr>
              <a:t>f</a:t>
            </a:r>
            <a:endParaRPr lang="el-GR" sz="2400">
              <a:cs typeface="Arial" panose="020B0604020202020204" pitchFamily="34" charset="0"/>
            </a:endParaRPr>
          </a:p>
        </p:txBody>
      </p:sp>
      <p:pic>
        <p:nvPicPr>
          <p:cNvPr id="12293" name="Picture 5" descr="Dispositivo que comprova a teoria da inércia.">
            <a:hlinkClick r:id="rId2" tooltip="Dispositivo que comprova a teoria da inércia.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213100"/>
            <a:ext cx="2520950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0" descr="movimento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3" y="4365625"/>
            <a:ext cx="17843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Line 11"/>
          <p:cNvSpPr>
            <a:spLocks noChangeShapeType="1"/>
          </p:cNvSpPr>
          <p:nvPr/>
        </p:nvSpPr>
        <p:spPr bwMode="auto">
          <a:xfrm>
            <a:off x="5473700" y="148431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296" name="Line 12"/>
          <p:cNvSpPr>
            <a:spLocks noChangeShapeType="1"/>
          </p:cNvSpPr>
          <p:nvPr/>
        </p:nvSpPr>
        <p:spPr bwMode="auto">
          <a:xfrm>
            <a:off x="7119938" y="14843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297" name="Line 13"/>
          <p:cNvSpPr>
            <a:spLocks noChangeShapeType="1"/>
          </p:cNvSpPr>
          <p:nvPr/>
        </p:nvSpPr>
        <p:spPr bwMode="auto">
          <a:xfrm>
            <a:off x="2649538" y="25701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298" name="Line 14"/>
          <p:cNvSpPr>
            <a:spLocks noChangeShapeType="1"/>
          </p:cNvSpPr>
          <p:nvPr/>
        </p:nvSpPr>
        <p:spPr bwMode="auto">
          <a:xfrm>
            <a:off x="2943225" y="25654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299" name="Line 15"/>
          <p:cNvSpPr>
            <a:spLocks noChangeShapeType="1"/>
          </p:cNvSpPr>
          <p:nvPr/>
        </p:nvSpPr>
        <p:spPr bwMode="auto">
          <a:xfrm>
            <a:off x="3563938" y="25654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300" name="Line 16"/>
          <p:cNvSpPr>
            <a:spLocks noChangeShapeType="1"/>
          </p:cNvSpPr>
          <p:nvPr/>
        </p:nvSpPr>
        <p:spPr bwMode="auto">
          <a:xfrm>
            <a:off x="4067175" y="25654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301" name="Line 17"/>
          <p:cNvSpPr>
            <a:spLocks noChangeShapeType="1"/>
          </p:cNvSpPr>
          <p:nvPr/>
        </p:nvSpPr>
        <p:spPr bwMode="auto">
          <a:xfrm>
            <a:off x="3829050" y="307975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302" name="Line 18"/>
          <p:cNvSpPr>
            <a:spLocks noChangeShapeType="1"/>
          </p:cNvSpPr>
          <p:nvPr/>
        </p:nvSpPr>
        <p:spPr bwMode="auto">
          <a:xfrm>
            <a:off x="3203575" y="31019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mol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49275"/>
            <a:ext cx="421957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059113" y="3930650"/>
            <a:ext cx="1325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2800"/>
              <a:t>Q</a:t>
            </a:r>
            <a:r>
              <a:rPr lang="pt-BR" sz="2800" baseline="-25000"/>
              <a:t>i</a:t>
            </a:r>
            <a:r>
              <a:rPr lang="pt-BR" sz="2800"/>
              <a:t> = Q</a:t>
            </a:r>
            <a:r>
              <a:rPr lang="pt-BR" sz="2800" baseline="-25000"/>
              <a:t>f</a:t>
            </a:r>
            <a:r>
              <a:rPr lang="pt-BR"/>
              <a:t> 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2987675" y="4437063"/>
            <a:ext cx="2944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2800"/>
              <a:t>0=m</a:t>
            </a:r>
            <a:r>
              <a:rPr lang="pt-BR" sz="2800" baseline="-25000"/>
              <a:t>A</a:t>
            </a:r>
            <a:r>
              <a:rPr lang="pt-BR" sz="2800"/>
              <a:t> .v</a:t>
            </a:r>
            <a:r>
              <a:rPr lang="pt-BR" sz="2800" baseline="-25000"/>
              <a:t>A</a:t>
            </a:r>
            <a:r>
              <a:rPr lang="pt-BR" sz="2800"/>
              <a:t> + m</a:t>
            </a:r>
            <a:r>
              <a:rPr lang="pt-BR" sz="2800" baseline="-25000"/>
              <a:t>B</a:t>
            </a:r>
            <a:r>
              <a:rPr lang="pt-BR" sz="2800"/>
              <a:t>.v</a:t>
            </a:r>
            <a:r>
              <a:rPr lang="pt-BR" sz="2800" baseline="-25000"/>
              <a:t>B</a:t>
            </a:r>
            <a:r>
              <a:rPr lang="pt-BR"/>
              <a:t> </a:t>
            </a:r>
          </a:p>
        </p:txBody>
      </p:sp>
      <p:sp>
        <p:nvSpPr>
          <p:cNvPr id="13317" name="AutoShape 8"/>
          <p:cNvSpPr>
            <a:spLocks/>
          </p:cNvSpPr>
          <p:nvPr/>
        </p:nvSpPr>
        <p:spPr bwMode="auto">
          <a:xfrm>
            <a:off x="6011863" y="4076700"/>
            <a:ext cx="73025" cy="1081088"/>
          </a:xfrm>
          <a:prstGeom prst="leftBrace">
            <a:avLst>
              <a:gd name="adj1" fmla="val 123370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6156325" y="4076700"/>
            <a:ext cx="16573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400"/>
              <a:t>v</a:t>
            </a:r>
            <a:r>
              <a:rPr lang="pt-BR" sz="2400" baseline="-25000"/>
              <a:t>A</a:t>
            </a:r>
            <a:r>
              <a:rPr lang="pt-BR" sz="2400"/>
              <a:t>&lt;0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/>
              <a:t>v</a:t>
            </a:r>
            <a:r>
              <a:rPr lang="pt-BR" sz="2400" baseline="-25000"/>
              <a:t>B</a:t>
            </a:r>
            <a:r>
              <a:rPr lang="pt-BR" sz="2400"/>
              <a:t>&gt;0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1331913" y="5300663"/>
            <a:ext cx="6265862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400" u="sng"/>
              <a:t>Sem</a:t>
            </a:r>
            <a:r>
              <a:rPr lang="pt-BR" sz="2400"/>
              <a:t> considerar o </a:t>
            </a:r>
            <a:r>
              <a:rPr lang="pt-BR" sz="2400" u="sng"/>
              <a:t>sinal</a:t>
            </a:r>
            <a:r>
              <a:rPr lang="pt-BR" sz="2400"/>
              <a:t> é equivalente a: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/>
              <a:t>                   m</a:t>
            </a:r>
            <a:r>
              <a:rPr lang="pt-BR" sz="2400" baseline="-25000"/>
              <a:t>A</a:t>
            </a:r>
            <a:r>
              <a:rPr lang="pt-BR" sz="2400"/>
              <a:t>.v</a:t>
            </a:r>
            <a:r>
              <a:rPr lang="pt-BR" sz="2400" baseline="-25000"/>
              <a:t>A</a:t>
            </a:r>
            <a:r>
              <a:rPr lang="pt-BR" sz="2400"/>
              <a:t> = m</a:t>
            </a:r>
            <a:r>
              <a:rPr lang="pt-BR" sz="2400" baseline="-25000"/>
              <a:t>B</a:t>
            </a:r>
            <a:r>
              <a:rPr lang="pt-BR" sz="2400"/>
              <a:t>.v</a:t>
            </a:r>
            <a:r>
              <a:rPr lang="pt-BR" sz="2400" baseline="-25000"/>
              <a:t>B</a:t>
            </a: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302</Words>
  <Application>Microsoft Office PowerPoint</Application>
  <PresentationFormat>Apresentação na tela (4:3)</PresentationFormat>
  <Paragraphs>90</Paragraphs>
  <Slides>16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Comic Sans MS</vt:lpstr>
      <vt:lpstr>Design padrão</vt:lpstr>
      <vt:lpstr>Microsoft Equation 3.0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Pessoal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Humberto</dc:creator>
  <cp:lastModifiedBy>Fabiano</cp:lastModifiedBy>
  <cp:revision>32</cp:revision>
  <dcterms:created xsi:type="dcterms:W3CDTF">2007-11-20T16:37:12Z</dcterms:created>
  <dcterms:modified xsi:type="dcterms:W3CDTF">2015-08-04T02:09:05Z</dcterms:modified>
</cp:coreProperties>
</file>