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65" r:id="rId3"/>
    <p:sldId id="284" r:id="rId4"/>
    <p:sldId id="285" r:id="rId5"/>
    <p:sldId id="266" r:id="rId6"/>
    <p:sldId id="261" r:id="rId7"/>
    <p:sldId id="268" r:id="rId8"/>
    <p:sldId id="259" r:id="rId9"/>
    <p:sldId id="260" r:id="rId10"/>
    <p:sldId id="263" r:id="rId11"/>
    <p:sldId id="262" r:id="rId12"/>
    <p:sldId id="271" r:id="rId13"/>
    <p:sldId id="264" r:id="rId14"/>
    <p:sldId id="269" r:id="rId15"/>
    <p:sldId id="270" r:id="rId16"/>
    <p:sldId id="272" r:id="rId17"/>
    <p:sldId id="275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73" r:id="rId28"/>
    <p:sldId id="286" r:id="rId29"/>
    <p:sldId id="287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90" autoAdjust="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EA8C9-4FD3-4BA2-9CBC-8B2A682A525B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EC03E-D90D-444B-B33E-95AE218477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EC03E-D90D-444B-B33E-95AE21847760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EC77-B743-45F9-9AB9-172AED936E7B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7FA2-9395-4BB9-A115-089A98908C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EC77-B743-45F9-9AB9-172AED936E7B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7FA2-9395-4BB9-A115-089A98908C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EC77-B743-45F9-9AB9-172AED936E7B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7FA2-9395-4BB9-A115-089A98908C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EC77-B743-45F9-9AB9-172AED936E7B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7FA2-9395-4BB9-A115-089A98908C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EC77-B743-45F9-9AB9-172AED936E7B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7FA2-9395-4BB9-A115-089A98908C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EC77-B743-45F9-9AB9-172AED936E7B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7FA2-9395-4BB9-A115-089A98908C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EC77-B743-45F9-9AB9-172AED936E7B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7FA2-9395-4BB9-A115-089A98908C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EC77-B743-45F9-9AB9-172AED936E7B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7FA2-9395-4BB9-A115-089A98908C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EC77-B743-45F9-9AB9-172AED936E7B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7FA2-9395-4BB9-A115-089A98908C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EC77-B743-45F9-9AB9-172AED936E7B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7FA2-9395-4BB9-A115-089A98908C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EC77-B743-45F9-9AB9-172AED936E7B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1A7FA2-9395-4BB9-A115-089A98908C6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1EEC77-B743-45F9-9AB9-172AED936E7B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1A7FA2-9395-4BB9-A115-089A98908C61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Atenas\A%20Casa%20de%20Pequenos%20Cubinhos%5b1%5d.mp4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Atenas\A%20Ilha%20%5bANIMUS%20%20%20Oficina%20de%20Anima&#231;&#227;o%203D%5d%20%5bOZI%20Escola%20de%20Audiovisual%5d.mp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Redação	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9º Ano Amarelo</a:t>
            </a:r>
          </a:p>
          <a:p>
            <a:r>
              <a:rPr lang="pt-BR" dirty="0" smtClean="0"/>
              <a:t>Prof.ª : Débora Silva</a:t>
            </a:r>
          </a:p>
          <a:p>
            <a:r>
              <a:rPr lang="pt-BR" dirty="0" smtClean="0"/>
              <a:t>Data: </a:t>
            </a:r>
            <a:r>
              <a:rPr lang="pt-BR" dirty="0" smtClean="0"/>
              <a:t>18/03/2016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Sequência Cronológica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46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Antes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Durante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Depois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Começo 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Desenvolvimento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Desfecho</a:t>
                      </a:r>
                      <a:endParaRPr lang="pt-B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Localização das personagens no tempo e no espaço</a:t>
                      </a:r>
                    </a:p>
                    <a:p>
                      <a:r>
                        <a:rPr lang="pt-BR" sz="1600" dirty="0" smtClean="0"/>
                        <a:t>Ausência de conflito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Presença de antagonismo que gera o conflito</a:t>
                      </a:r>
                      <a:r>
                        <a:rPr lang="pt-BR" sz="1600" baseline="0" dirty="0" smtClean="0"/>
                        <a:t> da personagem.  </a:t>
                      </a:r>
                    </a:p>
                    <a:p>
                      <a:r>
                        <a:rPr lang="pt-BR" sz="1600" baseline="0" dirty="0" smtClean="0"/>
                        <a:t>Clímax = intensificação do conflito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O final pode ser feliz, se o protagonista</a:t>
                      </a:r>
                      <a:r>
                        <a:rPr lang="pt-BR" sz="1600" baseline="0" dirty="0" smtClean="0"/>
                        <a:t> vence, ou trágico, se ocorre o contrário. 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O personagem está em uma avenida</a:t>
                      </a:r>
                      <a:r>
                        <a:rPr lang="pt-BR" sz="1600" baseline="0" dirty="0" smtClean="0"/>
                        <a:t> com muitos carros. 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O personagem está sem bateria no celular e precisa fazer uma ligação. O telefone público</a:t>
                      </a:r>
                      <a:r>
                        <a:rPr lang="pt-BR" sz="1600" baseline="0" dirty="0" smtClean="0"/>
                        <a:t> está do outro lado da via. Os carros passando o impedem de chegar ao seu destino. O personagem fica ilhado no meio da avenida. 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Uma</a:t>
                      </a:r>
                      <a:r>
                        <a:rPr lang="pt-BR" sz="1600" baseline="0" dirty="0" smtClean="0"/>
                        <a:t> força superior surge para salvar o protagonista, instalando um semáforo, o que permite que o personagem atravesse a avenida e chegue ao seu destino. 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Tipos de </a:t>
            </a:r>
            <a:r>
              <a:rPr lang="pt-BR" dirty="0" smtClean="0"/>
              <a:t>Enredo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smtClean="0"/>
              <a:t>Sequência Psicológica</a:t>
            </a:r>
          </a:p>
          <a:p>
            <a:pPr algn="just">
              <a:buNone/>
            </a:pPr>
            <a:endParaRPr lang="pt-BR" b="1" dirty="0" smtClean="0"/>
          </a:p>
          <a:p>
            <a:pPr algn="just"/>
            <a:r>
              <a:rPr lang="pt-BR" dirty="0" smtClean="0"/>
              <a:t>O narrador faz um recuo no tempo (</a:t>
            </a:r>
            <a:r>
              <a:rPr lang="pt-BR" i="1" dirty="0" smtClean="0"/>
              <a:t>flash </a:t>
            </a:r>
            <a:r>
              <a:rPr lang="pt-BR" i="1" dirty="0" err="1" smtClean="0"/>
              <a:t>back</a:t>
            </a:r>
            <a:r>
              <a:rPr lang="pt-BR" dirty="0" smtClean="0"/>
              <a:t>): a história começa pelo final e reverte ao ponto de partida dos acontecimentos que fizeram a personagem chegar à situação em que se encontra no presente. 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Predomina o mundo interior do personagem, que se desliga do presente e recorda fatos passados.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Tipos de Enredo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Exemplo de Sequência Psicológica: uma briga.</a:t>
            </a:r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785786" y="3500438"/>
          <a:ext cx="735811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6"/>
                <a:gridCol w="40005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Depois da briga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Antes da briga e durante a briga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Desfecho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Começo e Desenvolvimento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Presente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Passado (recordações da personagem)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Vídeo II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Curta de Animação: </a:t>
            </a:r>
            <a:r>
              <a:rPr lang="pt-BR" b="1" dirty="0" smtClean="0"/>
              <a:t>A casa de Pequenos Cubinhos</a:t>
            </a:r>
          </a:p>
          <a:p>
            <a:endParaRPr lang="pt-BR" dirty="0" smtClean="0"/>
          </a:p>
          <a:p>
            <a:r>
              <a:rPr lang="pt-BR" dirty="0" smtClean="0"/>
              <a:t>Disponível em:</a:t>
            </a:r>
          </a:p>
          <a:p>
            <a:pPr marL="273050" indent="1588">
              <a:buNone/>
            </a:pPr>
            <a:r>
              <a:rPr lang="pt-BR" dirty="0" smtClean="0"/>
              <a:t>https://www.youtube.com/watch?v=jUVhV1px6js</a:t>
            </a:r>
          </a:p>
          <a:p>
            <a:pPr marL="273050" indent="1588">
              <a:buNone/>
            </a:pPr>
            <a:r>
              <a:rPr lang="pt-BR" dirty="0" smtClean="0"/>
              <a:t>Acesso em: 09 mar. 2016.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 Casa de Pequenos Cubinhos[1]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71472" y="1142984"/>
            <a:ext cx="7858180" cy="5143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Segunda Tarefa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Indique o que acontece na sequência narrativa do curta “A casa de pequenos cubinhos”:</a:t>
            </a:r>
          </a:p>
          <a:p>
            <a:endParaRPr lang="pt-BR" dirty="0" smtClean="0"/>
          </a:p>
          <a:p>
            <a:r>
              <a:rPr lang="pt-BR" dirty="0" smtClean="0"/>
              <a:t>Começo:</a:t>
            </a:r>
          </a:p>
          <a:p>
            <a:r>
              <a:rPr lang="pt-BR" dirty="0" smtClean="0"/>
              <a:t>Desenvolvimento:</a:t>
            </a:r>
          </a:p>
          <a:p>
            <a:r>
              <a:rPr lang="pt-BR" dirty="0" smtClean="0"/>
              <a:t>Desfecho: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Sequência Psicológica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2357430"/>
          <a:ext cx="821537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685"/>
                <a:gridCol w="4107685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Desfecho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Começo e Desenvolvimento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A história se</a:t>
                      </a:r>
                      <a:r>
                        <a:rPr lang="pt-BR" baseline="0" dirty="0" smtClean="0"/>
                        <a:t> inicia com o </a:t>
                      </a:r>
                      <a:r>
                        <a:rPr lang="pt-BR" dirty="0" smtClean="0"/>
                        <a:t>personagem já velho e sozinho na</a:t>
                      </a:r>
                      <a:r>
                        <a:rPr lang="pt-BR" baseline="0" dirty="0" smtClean="0"/>
                        <a:t> casa em que construiu sua vida.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Recordações</a:t>
                      </a:r>
                      <a:r>
                        <a:rPr lang="pt-BR" baseline="0" dirty="0" smtClean="0"/>
                        <a:t> do personagem: início da vida, ainda na infância; momento em que conhece a esposa; o nascimento da filha; o casamento da filha etc. </a:t>
                      </a:r>
                    </a:p>
                    <a:p>
                      <a:pPr algn="just"/>
                      <a:endParaRPr lang="pt-BR" baseline="0" dirty="0" smtClean="0"/>
                    </a:p>
                    <a:p>
                      <a:pPr algn="just"/>
                      <a:r>
                        <a:rPr lang="pt-BR" baseline="0" dirty="0" smtClean="0"/>
                        <a:t>As recordações acontecem sempre que o personagem tem contato com objetos relacionados aos seus entes queridos.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Classificação de Enredos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b="1" dirty="0" smtClean="0"/>
              <a:t>Jornada do herói</a:t>
            </a:r>
          </a:p>
          <a:p>
            <a:pPr algn="just">
              <a:buNone/>
            </a:pPr>
            <a:endParaRPr lang="pt-BR" b="1" dirty="0" smtClean="0"/>
          </a:p>
          <a:p>
            <a:pPr algn="just"/>
            <a:r>
              <a:rPr lang="pt-BR" dirty="0" smtClean="0"/>
              <a:t>Na Jornada do </a:t>
            </a:r>
            <a:r>
              <a:rPr lang="pt-BR" dirty="0" smtClean="0"/>
              <a:t>herói</a:t>
            </a:r>
            <a:r>
              <a:rPr lang="pt-BR" dirty="0" smtClean="0"/>
              <a:t>, o personagem principal começa em seu </a:t>
            </a:r>
            <a:r>
              <a:rPr lang="pt-BR" dirty="0" smtClean="0"/>
              <a:t>mundo, vivendo </a:t>
            </a:r>
            <a:r>
              <a:rPr lang="pt-BR" dirty="0" smtClean="0"/>
              <a:t>o seu cotidiano. Esse personagem de início parece apenas uma pessoa comum até um incidente o impulsionar para uma viagem ao desconhecido (mundo da escuridão), atrás de algo extremamente importante (objeto ou pessoa). Geralmente, o herói recebe a ajuda de um mentor e enfrenta as terríveis forças do mal, vencendo-as em uma grandiosa e decisiva batalha. No fim, o herói retorna ao seu </a:t>
            </a:r>
            <a:r>
              <a:rPr lang="pt-BR" dirty="0" smtClean="0"/>
              <a:t>mundo, </a:t>
            </a:r>
            <a:r>
              <a:rPr lang="pt-BR" dirty="0" smtClean="0"/>
              <a:t>agora sendo, porém. uma pessoa totalmente diferente,  que de forma alguma conseguirá voltar a sua antiga maneira de </a:t>
            </a:r>
            <a:r>
              <a:rPr lang="pt-BR" dirty="0" smtClean="0"/>
              <a:t>viver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Guerra nas </a:t>
            </a:r>
            <a:r>
              <a:rPr lang="pt-BR" dirty="0" smtClean="0"/>
              <a:t>Estrelas</a:t>
            </a:r>
            <a:endParaRPr lang="pt-BR" dirty="0" smtClean="0"/>
          </a:p>
          <a:p>
            <a:pPr algn="just"/>
            <a:r>
              <a:rPr lang="pt-BR" dirty="0" smtClean="0"/>
              <a:t>Senhor dos </a:t>
            </a:r>
            <a:r>
              <a:rPr lang="pt-BR" dirty="0" smtClean="0"/>
              <a:t>Anéis </a:t>
            </a:r>
            <a:endParaRPr lang="pt-BR" dirty="0" smtClean="0"/>
          </a:p>
          <a:p>
            <a:pPr algn="just"/>
            <a:r>
              <a:rPr lang="pt-BR" dirty="0" smtClean="0"/>
              <a:t>O </a:t>
            </a:r>
            <a:r>
              <a:rPr lang="pt-BR" dirty="0" err="1" smtClean="0"/>
              <a:t>Hobbit</a:t>
            </a:r>
            <a:r>
              <a:rPr lang="pt-BR" dirty="0" smtClean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Classificação de Enredos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Busca/Resgate</a:t>
            </a:r>
          </a:p>
          <a:p>
            <a:pPr algn="just"/>
            <a:r>
              <a:rPr lang="pt-BR" dirty="0" smtClean="0"/>
              <a:t>O </a:t>
            </a:r>
            <a:r>
              <a:rPr lang="pt-BR" dirty="0" smtClean="0"/>
              <a:t>enredo da busca é simplesmente um enredo da Jornada do Herói sem  elementos tão grandiosos. O personagem começa em seu </a:t>
            </a:r>
            <a:r>
              <a:rPr lang="pt-BR" dirty="0" smtClean="0"/>
              <a:t>mundo e, </a:t>
            </a:r>
            <a:r>
              <a:rPr lang="pt-BR" dirty="0" smtClean="0"/>
              <a:t>após um incidente ou chamado, sai também em uma jornada  com objetivo de recuperar ou achar algo específico</a:t>
            </a:r>
            <a:r>
              <a:rPr lang="pt-BR" dirty="0" smtClean="0"/>
              <a:t>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Os caçadores da arca perdida</a:t>
            </a:r>
          </a:p>
          <a:p>
            <a:pPr algn="just"/>
            <a:r>
              <a:rPr lang="pt-BR" dirty="0" smtClean="0"/>
              <a:t>O resgate do soldado Ryan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Classificação de Enredos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b="1" dirty="0" smtClean="0"/>
              <a:t>A Fuga / A Perseguição </a:t>
            </a:r>
            <a:endParaRPr lang="pt-BR" b="1" dirty="0" smtClean="0"/>
          </a:p>
          <a:p>
            <a:pPr algn="just"/>
            <a:r>
              <a:rPr lang="pt-BR" dirty="0" smtClean="0"/>
              <a:t>O </a:t>
            </a:r>
            <a:r>
              <a:rPr lang="pt-BR" dirty="0" smtClean="0"/>
              <a:t>enredo da fuga geralmente está ligado ao personagem principal ser  perseguido por algo ou alguém. Em algum momento da história,  geralmente na metade final, os papéis podem se inverter e o perseguidor  passar a ser o perseguido e caçado. Se isolarmos os personagens em um  ambiente fechado, o nível de tensão pode atingir um grau elevadíssimo  de </a:t>
            </a:r>
            <a:r>
              <a:rPr lang="pt-BR" dirty="0" smtClean="0"/>
              <a:t>suspense.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err="1" smtClean="0"/>
              <a:t>Moby</a:t>
            </a:r>
            <a:r>
              <a:rPr lang="pt-BR" dirty="0" smtClean="0"/>
              <a:t> Dick</a:t>
            </a:r>
          </a:p>
          <a:p>
            <a:pPr algn="just"/>
            <a:r>
              <a:rPr lang="pt-BR" dirty="0" smtClean="0"/>
              <a:t>O Tubarão</a:t>
            </a:r>
            <a:endParaRPr lang="pt-BR" dirty="0" smtClean="0"/>
          </a:p>
          <a:p>
            <a:pPr algn="just"/>
            <a:r>
              <a:rPr lang="pt-BR" dirty="0" smtClean="0"/>
              <a:t>O </a:t>
            </a:r>
            <a:r>
              <a:rPr lang="pt-BR" dirty="0" smtClean="0"/>
              <a:t>iluminado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Enredo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Conceito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É um dos elementos da estrutura de um romance, de uma novela, conto, peça de teatro, filme etc. É o conteúdo em que a narrativa se constrói, sendo a sequência dos fatos vividos pelos personagens durante o desenrolar de uma história. </a:t>
            </a: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Classificação de Enredo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b="1" dirty="0" smtClean="0"/>
              <a:t>Aventura</a:t>
            </a:r>
          </a:p>
          <a:p>
            <a:pPr algn="just"/>
            <a:r>
              <a:rPr lang="pt-BR" dirty="0" smtClean="0"/>
              <a:t>No </a:t>
            </a:r>
            <a:r>
              <a:rPr lang="pt-BR" dirty="0" smtClean="0"/>
              <a:t>enredo da jornada, o herói sai em busca de algo bem específico. Em  um enredo de aventura, o herói sai em busca de uma nova vida e de  autoconhecimento, e é esse novo caminho o ponto central da </a:t>
            </a:r>
            <a:r>
              <a:rPr lang="pt-BR" dirty="0" smtClean="0"/>
              <a:t>história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Piratas do Caribe</a:t>
            </a:r>
          </a:p>
          <a:p>
            <a:pPr algn="just"/>
            <a:r>
              <a:rPr lang="pt-BR" dirty="0" smtClean="0"/>
              <a:t>Senhor </a:t>
            </a:r>
            <a:r>
              <a:rPr lang="pt-BR" dirty="0" smtClean="0"/>
              <a:t>dos Anéis</a:t>
            </a:r>
          </a:p>
          <a:p>
            <a:pPr algn="just"/>
            <a:r>
              <a:rPr lang="pt-BR" dirty="0" smtClean="0"/>
              <a:t>Os vingadores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Classificação de Enredo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b="1" dirty="0" smtClean="0"/>
              <a:t>Vingança</a:t>
            </a:r>
          </a:p>
          <a:p>
            <a:pPr algn="just"/>
            <a:r>
              <a:rPr lang="pt-BR" dirty="0" smtClean="0"/>
              <a:t>O </a:t>
            </a:r>
            <a:r>
              <a:rPr lang="pt-BR" dirty="0" smtClean="0"/>
              <a:t>personagem está em seu mundo cotidiano no início da história. Pode ser um mundo de extremo conforto, ou de tanta escassez que o protagonista valorize pouquíssimas coisas. Um incidente grave acontece por culpa de alguém, alterando drasticamente o mundo do personagem principal, virando-o de ponta cabeça e provocando desorientação profunda. Parte-se então em busca de uma </a:t>
            </a:r>
            <a:r>
              <a:rPr lang="pt-BR" dirty="0" smtClean="0"/>
              <a:t>vingança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Regresso</a:t>
            </a:r>
          </a:p>
          <a:p>
            <a:pPr algn="just"/>
            <a:r>
              <a:rPr lang="pt-BR" dirty="0" smtClean="0"/>
              <a:t>V de Vingança</a:t>
            </a:r>
          </a:p>
          <a:p>
            <a:pPr algn="just"/>
            <a:r>
              <a:rPr lang="pt-BR" dirty="0" smtClean="0"/>
              <a:t>O Conde de Monte Cristo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Classificação de Enredos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b="1" dirty="0" smtClean="0"/>
              <a:t>Amor </a:t>
            </a:r>
          </a:p>
          <a:p>
            <a:pPr algn="just"/>
            <a:r>
              <a:rPr lang="pt-BR" dirty="0" smtClean="0"/>
              <a:t>Para </a:t>
            </a:r>
            <a:r>
              <a:rPr lang="pt-BR" dirty="0" smtClean="0"/>
              <a:t>a história funcionar, o amor não deve triunfar facilmente (isso se triunfar). Frustração deve ser a palavra chave. Os obstáculos devem ser inúmeros e parecerem intransponíveis. </a:t>
            </a:r>
            <a:r>
              <a:rPr lang="pt-BR" dirty="0" smtClean="0"/>
              <a:t>As histórias </a:t>
            </a:r>
            <a:r>
              <a:rPr lang="pt-BR" dirty="0" smtClean="0"/>
              <a:t>de amor são fortemente baseadas na qualidade dos personagens principais e seus conflitos interiores.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P.S Eu te Amo</a:t>
            </a:r>
          </a:p>
          <a:p>
            <a:pPr algn="just"/>
            <a:r>
              <a:rPr lang="pt-BR" dirty="0" smtClean="0"/>
              <a:t>Como se fosse a primeira vez</a:t>
            </a:r>
          </a:p>
          <a:p>
            <a:pPr algn="just"/>
            <a:r>
              <a:rPr lang="pt-BR" dirty="0" smtClean="0"/>
              <a:t>Titanic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Classificação de Enredos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b="1" dirty="0" smtClean="0"/>
              <a:t>O Isolado </a:t>
            </a:r>
            <a:endParaRPr lang="pt-BR" b="1" dirty="0" smtClean="0"/>
          </a:p>
          <a:p>
            <a:pPr algn="just"/>
            <a:r>
              <a:rPr lang="pt-BR" dirty="0" smtClean="0"/>
              <a:t>Esse </a:t>
            </a:r>
            <a:r>
              <a:rPr lang="pt-BR" dirty="0" smtClean="0"/>
              <a:t>tipo de enredo trata de todo protagonista perseguido, diferente,  incomum. É o personagem isolado, mas que por alguma razão precisa  decidir enfrentar ou não os obstáculos que surgem à sua frente.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Wolverine</a:t>
            </a:r>
          </a:p>
          <a:p>
            <a:pPr algn="just"/>
            <a:r>
              <a:rPr lang="pt-BR" dirty="0" err="1" smtClean="0"/>
              <a:t>Superman</a:t>
            </a:r>
            <a:endParaRPr lang="pt-BR" dirty="0" smtClean="0"/>
          </a:p>
          <a:p>
            <a:pPr algn="just"/>
            <a:r>
              <a:rPr lang="pt-BR" dirty="0" smtClean="0"/>
              <a:t>Mente Brilhante</a:t>
            </a:r>
          </a:p>
          <a:p>
            <a:pPr algn="just"/>
            <a:r>
              <a:rPr lang="pt-BR" dirty="0" smtClean="0"/>
              <a:t>O homem elefante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Classificação de Enredos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b="1" dirty="0" smtClean="0"/>
              <a:t>O Poder / O Desejo / Ascensão e Queda </a:t>
            </a:r>
            <a:endParaRPr lang="pt-BR" b="1" dirty="0" smtClean="0"/>
          </a:p>
          <a:p>
            <a:pPr algn="just"/>
            <a:r>
              <a:rPr lang="pt-BR" dirty="0" smtClean="0"/>
              <a:t>Histórias </a:t>
            </a:r>
            <a:r>
              <a:rPr lang="pt-BR" dirty="0" smtClean="0"/>
              <a:t>que mostram fatos relacionados a ascensão e/ou queda de um  personagem estão geralmente ligadas ao enredo de poder e desejo. Na  maioria das vezes, temos um personagem que começa na pobreza, e ao  longo da obra vai se tornando poderoso e ao mesmo tempo corrompido  por esse poder, para no final muitas vezes </a:t>
            </a:r>
            <a:r>
              <a:rPr lang="pt-BR" dirty="0" smtClean="0"/>
              <a:t>cair e, </a:t>
            </a:r>
            <a:r>
              <a:rPr lang="pt-BR" dirty="0" smtClean="0"/>
              <a:t>quem </a:t>
            </a:r>
            <a:r>
              <a:rPr lang="pt-BR" dirty="0" smtClean="0"/>
              <a:t>sabe,  </a:t>
            </a:r>
            <a:r>
              <a:rPr lang="pt-BR" dirty="0" smtClean="0"/>
              <a:t>aprender uma </a:t>
            </a:r>
            <a:r>
              <a:rPr lang="pt-BR" dirty="0" smtClean="0"/>
              <a:t>lição.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poderoso chefão</a:t>
            </a:r>
          </a:p>
          <a:p>
            <a:pPr algn="just"/>
            <a:r>
              <a:rPr lang="pt-BR" dirty="0" smtClean="0"/>
              <a:t>A queda de Hitler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Classificação de Enredos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b="1" dirty="0" smtClean="0"/>
              <a:t>O </a:t>
            </a:r>
            <a:r>
              <a:rPr lang="pt-BR" b="1" dirty="0" err="1" smtClean="0"/>
              <a:t>Underdog</a:t>
            </a:r>
            <a:r>
              <a:rPr lang="pt-BR" b="1" dirty="0" smtClean="0"/>
              <a:t> </a:t>
            </a:r>
            <a:endParaRPr lang="pt-BR" b="1" dirty="0" smtClean="0"/>
          </a:p>
          <a:p>
            <a:pPr algn="just"/>
            <a:r>
              <a:rPr lang="pt-BR" dirty="0" smtClean="0"/>
              <a:t>Trata-se </a:t>
            </a:r>
            <a:r>
              <a:rPr lang="pt-BR" dirty="0" smtClean="0"/>
              <a:t>do  personagem visto como inferior, incapaz, e que tem a chance de provar  suas qualidades ao lutar contra um obstáculo muito difícil de ser vencido.  Muito comum em filmes de esporte e amor adolescente. É importante deixar bem claro que o protagonista está em clara  desvantagem desde o início, e mostrar como ele está buscando superar  todas as dificuldades encontradas.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Rock </a:t>
            </a:r>
          </a:p>
          <a:p>
            <a:pPr algn="just"/>
            <a:r>
              <a:rPr lang="pt-BR" dirty="0" smtClean="0"/>
              <a:t>Namorada de aluguel</a:t>
            </a:r>
          </a:p>
          <a:p>
            <a:pPr algn="just"/>
            <a:r>
              <a:rPr lang="pt-BR" dirty="0" err="1" smtClean="0"/>
              <a:t>Karate</a:t>
            </a:r>
            <a:r>
              <a:rPr lang="pt-BR" dirty="0" smtClean="0"/>
              <a:t> </a:t>
            </a:r>
            <a:r>
              <a:rPr lang="pt-BR" dirty="0" err="1" smtClean="0"/>
              <a:t>Kid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Classificação de Enredos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b="1" dirty="0" smtClean="0"/>
              <a:t>Transformação / Maturidade </a:t>
            </a:r>
            <a:endParaRPr lang="pt-BR" b="1" dirty="0" smtClean="0"/>
          </a:p>
          <a:p>
            <a:pPr algn="just"/>
            <a:r>
              <a:rPr lang="pt-BR" dirty="0" smtClean="0"/>
              <a:t>G</a:t>
            </a:r>
            <a:r>
              <a:rPr lang="pt-BR" dirty="0" smtClean="0"/>
              <a:t>rande </a:t>
            </a:r>
            <a:r>
              <a:rPr lang="pt-BR" dirty="0" smtClean="0"/>
              <a:t>parte das histórias que tratam primariamente de conflitos  interiores relacionados a mudanças de idade e construção da  personalidade estão ligadas ao enredo da transformação. Como lidar com  a morte de um ente querido? Com o divórcio dos </a:t>
            </a:r>
            <a:r>
              <a:rPr lang="pt-BR" dirty="0" smtClean="0"/>
              <a:t>pais.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 se fosse verdade</a:t>
            </a:r>
          </a:p>
          <a:p>
            <a:pPr algn="just"/>
            <a:r>
              <a:rPr lang="pt-BR" dirty="0" smtClean="0"/>
              <a:t>Um sonho impossível</a:t>
            </a:r>
          </a:p>
          <a:p>
            <a:pPr algn="just"/>
            <a:r>
              <a:rPr lang="pt-BR" dirty="0" smtClean="0"/>
              <a:t>As filhas de Marvin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Para fazer em sala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AutoNum type="arabicParenR"/>
            </a:pPr>
            <a:r>
              <a:rPr lang="pt-BR" dirty="0" smtClean="0"/>
              <a:t>Em duplas, elabore o enredo da redação que você recebeu corrigida. (O visto será dado no caderno).</a:t>
            </a:r>
          </a:p>
          <a:p>
            <a:pPr marL="514350" indent="-514350" algn="just">
              <a:buNone/>
            </a:pPr>
            <a:endParaRPr lang="pt-BR" dirty="0" smtClean="0"/>
          </a:p>
          <a:p>
            <a:pPr marL="514350" indent="-514350" algn="just"/>
            <a:r>
              <a:rPr lang="pt-BR" dirty="0" smtClean="0"/>
              <a:t>O enredo deve mostrar a sequência dos fatos:</a:t>
            </a:r>
          </a:p>
          <a:p>
            <a:pPr marL="514350" indent="-514350" algn="just"/>
            <a:r>
              <a:rPr lang="pt-BR" dirty="0" smtClean="0"/>
              <a:t>Apresentação: quem são os personagens, onde eles estão, o que estão fazendo:</a:t>
            </a:r>
          </a:p>
          <a:p>
            <a:pPr marL="514350" indent="-514350" algn="just"/>
            <a:r>
              <a:rPr lang="pt-BR" dirty="0" smtClean="0"/>
              <a:t>Conflito: qual foi a complicação que mudou o rumo da história</a:t>
            </a:r>
            <a:r>
              <a:rPr lang="pt-BR" dirty="0" smtClean="0"/>
              <a:t>?</a:t>
            </a:r>
          </a:p>
          <a:p>
            <a:pPr marL="514350" indent="-514350" algn="just"/>
            <a:r>
              <a:rPr lang="pt-BR" dirty="0" smtClean="0"/>
              <a:t>Clímax: qual foi o ponto alto da história? Houve alguma revelação?</a:t>
            </a:r>
          </a:p>
          <a:p>
            <a:pPr marL="514350" indent="-514350" algn="just"/>
            <a:r>
              <a:rPr lang="pt-BR" dirty="0" smtClean="0"/>
              <a:t>Desfecho: como a história acaba, o que acontece com os personagens. </a:t>
            </a:r>
          </a:p>
          <a:p>
            <a:pPr marL="514350" indent="-514350" algn="just">
              <a:buAutoNum type="arabicParenR"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Para fazer em casa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Escolha uma das três propostas de redação do livro (páginas 51 e 52)</a:t>
            </a:r>
          </a:p>
          <a:p>
            <a:pPr algn="just"/>
            <a:r>
              <a:rPr lang="pt-BR" dirty="0" smtClean="0"/>
              <a:t>Faça a preparação de seu texto na página 53.</a:t>
            </a:r>
          </a:p>
          <a:p>
            <a:pPr algn="just"/>
            <a:r>
              <a:rPr lang="pt-BR" dirty="0" smtClean="0"/>
              <a:t>Produza um texto conforme a proposta escolhida. Entregue na próxima aula: 01/04/2016.</a:t>
            </a:r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3214686"/>
            <a:ext cx="7858180" cy="1143000"/>
          </a:xfrm>
        </p:spPr>
        <p:txBody>
          <a:bodyPr/>
          <a:lstStyle/>
          <a:p>
            <a:pPr algn="ctr"/>
            <a:r>
              <a:rPr lang="pt-BR" dirty="0" smtClean="0"/>
              <a:t>Ótimo final de semana!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Exemplo: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Em 1996, o caçador de tesouros </a:t>
            </a:r>
            <a:r>
              <a:rPr lang="pt-BR" dirty="0" err="1" smtClean="0"/>
              <a:t>Brock</a:t>
            </a:r>
            <a:r>
              <a:rPr lang="pt-BR" dirty="0" smtClean="0"/>
              <a:t> </a:t>
            </a:r>
            <a:r>
              <a:rPr lang="pt-BR" dirty="0" err="1" smtClean="0"/>
              <a:t>Lovett</a:t>
            </a:r>
            <a:r>
              <a:rPr lang="pt-BR" dirty="0" smtClean="0"/>
              <a:t> e sua equipe exploram os destroços do RMS Titanic, à procura de um colar de diamante chamado de Coração do Oceano. Eles recuperam o cofre de </a:t>
            </a:r>
            <a:r>
              <a:rPr lang="pt-BR" dirty="0" err="1" smtClean="0"/>
              <a:t>Caledon</a:t>
            </a:r>
            <a:r>
              <a:rPr lang="pt-BR" dirty="0" smtClean="0"/>
              <a:t> "Cal" </a:t>
            </a:r>
            <a:r>
              <a:rPr lang="pt-BR" dirty="0" err="1" smtClean="0"/>
              <a:t>Hockley</a:t>
            </a:r>
            <a:r>
              <a:rPr lang="pt-BR" dirty="0" smtClean="0"/>
              <a:t>, acreditando que o colar está dentro, porém acabam encontrando apenas um desenho de uma mulher nua usando o colar, datado do dia 14 de abril de 1912, o dia em que o Titanic colidiu com um iceberg. Uma mulher idosa chamada Rose </a:t>
            </a:r>
            <a:r>
              <a:rPr lang="pt-BR" dirty="0" err="1" smtClean="0"/>
              <a:t>Dawson</a:t>
            </a:r>
            <a:r>
              <a:rPr lang="pt-BR" dirty="0" smtClean="0"/>
              <a:t> </a:t>
            </a:r>
            <a:r>
              <a:rPr lang="pt-BR" dirty="0" err="1" smtClean="0"/>
              <a:t>Calvert</a:t>
            </a:r>
            <a:r>
              <a:rPr lang="pt-BR" dirty="0" smtClean="0"/>
              <a:t>, ouvindo sobre o desenho numa reportagem televisiva a respeito da expedição, liga para </a:t>
            </a:r>
            <a:r>
              <a:rPr lang="pt-BR" dirty="0" err="1" smtClean="0"/>
              <a:t>Lovett</a:t>
            </a:r>
            <a:r>
              <a:rPr lang="pt-BR" dirty="0" smtClean="0"/>
              <a:t> e afirma ser a mulher do desenho, viajando junto com sua neta </a:t>
            </a:r>
            <a:r>
              <a:rPr lang="pt-BR" dirty="0" err="1" smtClean="0"/>
              <a:t>Lizzy</a:t>
            </a:r>
            <a:r>
              <a:rPr lang="pt-BR" dirty="0" smtClean="0"/>
              <a:t> até o navio de pesquisa. Ao ser perguntada sobre o diamante, Rose lembra de seu tempo abordo do Titanic, revelando ser Rose </a:t>
            </a:r>
            <a:r>
              <a:rPr lang="pt-BR" dirty="0" err="1" smtClean="0"/>
              <a:t>DeWitt</a:t>
            </a:r>
            <a:r>
              <a:rPr lang="pt-BR" dirty="0" smtClean="0"/>
              <a:t> </a:t>
            </a:r>
            <a:r>
              <a:rPr lang="pt-BR" dirty="0" err="1" smtClean="0"/>
              <a:t>Bukater</a:t>
            </a:r>
            <a:r>
              <a:rPr lang="pt-BR" dirty="0" smtClean="0"/>
              <a:t>, uma passageira de primeira classe que acreditava-se estar morta</a:t>
            </a:r>
            <a:r>
              <a:rPr lang="pt-BR" dirty="0" smtClean="0"/>
              <a:t>.</a:t>
            </a:r>
            <a:endParaRPr lang="pt-BR" dirty="0" smtClean="0"/>
          </a:p>
          <a:p>
            <a:pPr algn="just"/>
            <a:endParaRPr lang="pt-B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Em 1912, Rose, com então 17 anos, embarca no navio em </a:t>
            </a:r>
            <a:r>
              <a:rPr lang="pt-BR" dirty="0" err="1" smtClean="0"/>
              <a:t>Southampton</a:t>
            </a:r>
            <a:r>
              <a:rPr lang="pt-BR" dirty="0" smtClean="0"/>
              <a:t> como uma passageira da primeira classe junto com seu noivo, Cal, filho de uma magnata do aço de Pittsburgh, e sua mãe, Ruth </a:t>
            </a:r>
            <a:r>
              <a:rPr lang="pt-BR" dirty="0" err="1" smtClean="0"/>
              <a:t>DeWitt</a:t>
            </a:r>
            <a:r>
              <a:rPr lang="pt-BR" dirty="0" smtClean="0"/>
              <a:t> </a:t>
            </a:r>
            <a:r>
              <a:rPr lang="pt-BR" dirty="0" err="1" smtClean="0"/>
              <a:t>Bukater</a:t>
            </a:r>
            <a:r>
              <a:rPr lang="pt-BR" dirty="0" smtClean="0"/>
              <a:t>. Ruth salienta a importância do casamento de Rose, já que ele vai resolver os secretos problemas financeiros dos </a:t>
            </a:r>
            <a:r>
              <a:rPr lang="pt-BR" dirty="0" err="1" smtClean="0"/>
              <a:t>DeWitt</a:t>
            </a:r>
            <a:r>
              <a:rPr lang="pt-BR" dirty="0" smtClean="0"/>
              <a:t> </a:t>
            </a:r>
            <a:r>
              <a:rPr lang="pt-BR" dirty="0" err="1" smtClean="0"/>
              <a:t>Bukater</a:t>
            </a:r>
            <a:r>
              <a:rPr lang="pt-BR" dirty="0" smtClean="0"/>
              <a:t>. Perturbada pelo casamento, Rose considera se suicidar ao tentar pular do navio. Um passageiro da terceira classe, chamado Jack </a:t>
            </a:r>
            <a:r>
              <a:rPr lang="pt-BR" dirty="0" err="1" smtClean="0"/>
              <a:t>Dawson</a:t>
            </a:r>
            <a:r>
              <a:rPr lang="pt-BR" dirty="0" smtClean="0"/>
              <a:t>, a faz mudar de ideia. Por insistência de Rose, Cal convida Jack para jantar na noite seguinte. Jack e Rose desenvolvem uma amizade, apesar de Cal e Ruth desconfiarem do jovem artista. Depois do jantar na primeira classe, Rose se junta a Jack para uma festa na terceira classe</a:t>
            </a:r>
            <a:r>
              <a:rPr lang="pt-BR" dirty="0" smtClean="0"/>
              <a:t>.</a:t>
            </a: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Enredo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b="1" dirty="0" smtClean="0"/>
              <a:t>Características</a:t>
            </a:r>
          </a:p>
          <a:p>
            <a:pPr algn="just"/>
            <a:endParaRPr lang="pt-BR" dirty="0" smtClean="0"/>
          </a:p>
          <a:p>
            <a:pPr algn="just"/>
            <a:r>
              <a:rPr lang="pt-BR" b="1" dirty="0" smtClean="0">
                <a:solidFill>
                  <a:srgbClr val="7030A0"/>
                </a:solidFill>
              </a:rPr>
              <a:t>Tema: </a:t>
            </a:r>
            <a:r>
              <a:rPr lang="pt-BR" dirty="0" smtClean="0"/>
              <a:t>motivo central da narrativa</a:t>
            </a:r>
          </a:p>
          <a:p>
            <a:pPr algn="just"/>
            <a:r>
              <a:rPr lang="pt-BR" b="1" dirty="0" smtClean="0">
                <a:solidFill>
                  <a:srgbClr val="FF6600"/>
                </a:solidFill>
              </a:rPr>
              <a:t>Conflito: </a:t>
            </a:r>
            <a:r>
              <a:rPr lang="pt-BR" dirty="0" smtClean="0"/>
              <a:t>forças contrárias que impulsionam o protagonista</a:t>
            </a:r>
          </a:p>
          <a:p>
            <a:pPr algn="just"/>
            <a:r>
              <a:rPr lang="pt-BR" b="1" dirty="0" smtClean="0">
                <a:solidFill>
                  <a:srgbClr val="FF0000"/>
                </a:solidFill>
              </a:rPr>
              <a:t>Clímax: </a:t>
            </a:r>
            <a:r>
              <a:rPr lang="pt-BR" dirty="0" smtClean="0"/>
              <a:t>momento de maior tensão dramática de um enredo, isto é, momento em que o conflito atinge sua maior dramaticidade.</a:t>
            </a:r>
          </a:p>
          <a:p>
            <a:pPr algn="just"/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Desfecho: </a:t>
            </a:r>
            <a:r>
              <a:rPr lang="pt-BR" dirty="0" smtClean="0"/>
              <a:t>momento que os conflitos são solucionados.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Tipos de Enredo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b="1" dirty="0" smtClean="0"/>
              <a:t>Sequência Cronológica</a:t>
            </a:r>
          </a:p>
          <a:p>
            <a:r>
              <a:rPr lang="pt-BR" dirty="0" smtClean="0"/>
              <a:t>Conta os fatos obedecendo à sequência do tempo: antes, durante e depois. </a:t>
            </a:r>
          </a:p>
          <a:p>
            <a:r>
              <a:rPr lang="pt-BR" dirty="0" smtClean="0"/>
              <a:t>Exemplo: uma briga</a:t>
            </a:r>
          </a:p>
          <a:p>
            <a:endParaRPr lang="pt-BR" dirty="0" smtClean="0"/>
          </a:p>
          <a:p>
            <a:endParaRPr lang="pt-BR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500166" y="457200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Antes da briga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Durante a briga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Depois da briga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Começo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Desenvolvimento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Desfecho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Vídeo 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Curta de Animação: </a:t>
            </a:r>
            <a:r>
              <a:rPr lang="pt-BR" b="1" dirty="0" smtClean="0"/>
              <a:t>A Ilha </a:t>
            </a:r>
          </a:p>
          <a:p>
            <a:endParaRPr lang="pt-BR" dirty="0" smtClean="0"/>
          </a:p>
          <a:p>
            <a:r>
              <a:rPr lang="pt-BR" dirty="0" smtClean="0"/>
              <a:t>Disponível em: </a:t>
            </a:r>
          </a:p>
          <a:p>
            <a:pPr marL="273050" indent="1588">
              <a:buNone/>
            </a:pPr>
            <a:r>
              <a:rPr lang="pt-BR" dirty="0" smtClean="0"/>
              <a:t>https://www.youtube.com/watch?v=oQj X19ZPbDY.</a:t>
            </a:r>
          </a:p>
          <a:p>
            <a:pPr marL="273050" indent="1588">
              <a:buNone/>
            </a:pPr>
            <a:r>
              <a:rPr lang="pt-BR" dirty="0" smtClean="0"/>
              <a:t>Acesso em: 09 mar. 2016.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 Ilha [ANIMUS   Oficina de Animação 3D] [OZI Escola de Audiovisual]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5786" y="1142984"/>
            <a:ext cx="7429552" cy="49292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Primeira tarefa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Indique os fatos que acontecem no curta que você acabou de assistir:</a:t>
            </a:r>
          </a:p>
          <a:p>
            <a:pPr algn="just"/>
            <a:endParaRPr lang="pt-BR" dirty="0" smtClean="0"/>
          </a:p>
          <a:p>
            <a:pPr algn="just"/>
            <a:r>
              <a:rPr lang="pt-BR" b="1" dirty="0" smtClean="0"/>
              <a:t>Começo:</a:t>
            </a:r>
          </a:p>
          <a:p>
            <a:pPr algn="just"/>
            <a:r>
              <a:rPr lang="pt-BR" dirty="0" smtClean="0"/>
              <a:t>O que acontece antes</a:t>
            </a:r>
          </a:p>
          <a:p>
            <a:pPr algn="just"/>
            <a:r>
              <a:rPr lang="pt-BR" b="1" dirty="0" smtClean="0"/>
              <a:t>Desenvolvimento:</a:t>
            </a:r>
          </a:p>
          <a:p>
            <a:pPr algn="just"/>
            <a:r>
              <a:rPr lang="pt-BR" dirty="0" smtClean="0"/>
              <a:t>O que acontece durante</a:t>
            </a:r>
          </a:p>
          <a:p>
            <a:pPr algn="just"/>
            <a:r>
              <a:rPr lang="pt-BR" b="1" dirty="0" smtClean="0"/>
              <a:t>Desfecho:</a:t>
            </a:r>
          </a:p>
          <a:p>
            <a:pPr algn="just"/>
            <a:r>
              <a:rPr lang="pt-BR" dirty="0" smtClean="0"/>
              <a:t>O que acontece depois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630</TotalTime>
  <Words>1732</Words>
  <Application>Microsoft Office PowerPoint</Application>
  <PresentationFormat>Apresentação na tela (4:3)</PresentationFormat>
  <Paragraphs>181</Paragraphs>
  <Slides>29</Slides>
  <Notes>1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Fluxo</vt:lpstr>
      <vt:lpstr>Redação </vt:lpstr>
      <vt:lpstr>Enredo</vt:lpstr>
      <vt:lpstr>Slide 3</vt:lpstr>
      <vt:lpstr>Slide 4</vt:lpstr>
      <vt:lpstr>Enredo</vt:lpstr>
      <vt:lpstr>Tipos de Enredo</vt:lpstr>
      <vt:lpstr>Vídeo I</vt:lpstr>
      <vt:lpstr>Slide 8</vt:lpstr>
      <vt:lpstr>Primeira tarefa</vt:lpstr>
      <vt:lpstr>Sequência Cronológica</vt:lpstr>
      <vt:lpstr>Tipos de Enredo</vt:lpstr>
      <vt:lpstr>Tipos de Enredo</vt:lpstr>
      <vt:lpstr>Vídeo II</vt:lpstr>
      <vt:lpstr>Slide 14</vt:lpstr>
      <vt:lpstr>Segunda Tarefa</vt:lpstr>
      <vt:lpstr>Sequência Psicológica</vt:lpstr>
      <vt:lpstr>Classificação de Enredos</vt:lpstr>
      <vt:lpstr>Classificação de Enredos</vt:lpstr>
      <vt:lpstr>Classificação de Enredos</vt:lpstr>
      <vt:lpstr>Classificação de Enredo</vt:lpstr>
      <vt:lpstr>Classificação de Enredo</vt:lpstr>
      <vt:lpstr>Classificação de Enredos</vt:lpstr>
      <vt:lpstr>Classificação de Enredos</vt:lpstr>
      <vt:lpstr>Classificação de Enredos</vt:lpstr>
      <vt:lpstr>Classificação de Enredos</vt:lpstr>
      <vt:lpstr>Classificação de Enredos</vt:lpstr>
      <vt:lpstr>Para fazer em sala</vt:lpstr>
      <vt:lpstr>Para fazer em casa</vt:lpstr>
      <vt:lpstr>Ótimo final de semana!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Débora Silva</dc:creator>
  <cp:lastModifiedBy>Débora Silva</cp:lastModifiedBy>
  <cp:revision>11</cp:revision>
  <dcterms:created xsi:type="dcterms:W3CDTF">2016-03-10T02:37:55Z</dcterms:created>
  <dcterms:modified xsi:type="dcterms:W3CDTF">2016-03-18T02:15:15Z</dcterms:modified>
</cp:coreProperties>
</file>